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0"/>
  </p:notesMasterIdLst>
  <p:sldIdLst>
    <p:sldId id="275" r:id="rId2"/>
    <p:sldId id="257" r:id="rId3"/>
    <p:sldId id="259" r:id="rId4"/>
    <p:sldId id="260" r:id="rId5"/>
    <p:sldId id="261" r:id="rId6"/>
    <p:sldId id="262" r:id="rId7"/>
    <p:sldId id="263" r:id="rId8"/>
    <p:sldId id="264" r:id="rId9"/>
    <p:sldId id="265" r:id="rId10"/>
    <p:sldId id="267" r:id="rId11"/>
    <p:sldId id="266" r:id="rId12"/>
    <p:sldId id="268" r:id="rId13"/>
    <p:sldId id="269" r:id="rId14"/>
    <p:sldId id="270" r:id="rId15"/>
    <p:sldId id="271" r:id="rId16"/>
    <p:sldId id="272" r:id="rId17"/>
    <p:sldId id="273" r:id="rId18"/>
    <p:sldId id="276" r:id="rId19"/>
    <p:sldId id="277" r:id="rId20"/>
    <p:sldId id="278" r:id="rId21"/>
    <p:sldId id="279" r:id="rId22"/>
    <p:sldId id="280" r:id="rId23"/>
    <p:sldId id="281" r:id="rId24"/>
    <p:sldId id="282" r:id="rId25"/>
    <p:sldId id="283" r:id="rId26"/>
    <p:sldId id="284" r:id="rId27"/>
    <p:sldId id="285" r:id="rId28"/>
    <p:sldId id="286"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65"/>
    <p:restoredTop sz="94662"/>
  </p:normalViewPr>
  <p:slideViewPr>
    <p:cSldViewPr snapToGrid="0">
      <p:cViewPr varScale="1">
        <p:scale>
          <a:sx n="46" d="100"/>
          <a:sy n="46" d="100"/>
        </p:scale>
        <p:origin x="200" y="14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5FB410-AA79-774B-A1EF-2A62439E28AF}" type="datetimeFigureOut">
              <a:rPr lang="en-US" smtClean="0"/>
              <a:t>3/1/25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FF0B69-6693-7147-96EC-9BA612F47A5C}" type="slidenum">
              <a:rPr lang="en-US" smtClean="0"/>
              <a:t>‹#›</a:t>
            </a:fld>
            <a:endParaRPr lang="en-US"/>
          </a:p>
        </p:txBody>
      </p:sp>
    </p:spTree>
    <p:extLst>
      <p:ext uri="{BB962C8B-B14F-4D97-AF65-F5344CB8AC3E}">
        <p14:creationId xmlns:p14="http://schemas.microsoft.com/office/powerpoint/2010/main" val="16521427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AFF0B69-6693-7147-96EC-9BA612F47A5C}" type="slidenum">
              <a:rPr lang="en-US" smtClean="0"/>
              <a:t>4</a:t>
            </a:fld>
            <a:endParaRPr lang="en-US"/>
          </a:p>
        </p:txBody>
      </p:sp>
    </p:spTree>
    <p:extLst>
      <p:ext uri="{BB962C8B-B14F-4D97-AF65-F5344CB8AC3E}">
        <p14:creationId xmlns:p14="http://schemas.microsoft.com/office/powerpoint/2010/main" val="1710394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B7781-CC5F-5E63-82C5-DB1530EB6C3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E94903F-CCFA-85DD-0591-F7EC3FB234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7FE6475-3FA7-E2AB-86A5-7F3B33805FAA}"/>
              </a:ext>
            </a:extLst>
          </p:cNvPr>
          <p:cNvSpPr>
            <a:spLocks noGrp="1"/>
          </p:cNvSpPr>
          <p:nvPr>
            <p:ph type="dt" sz="half" idx="10"/>
          </p:nvPr>
        </p:nvSpPr>
        <p:spPr/>
        <p:txBody>
          <a:bodyPr/>
          <a:lstStyle/>
          <a:p>
            <a:fld id="{C7798190-4ECF-EC4A-B7C9-D04328219341}" type="datetimeFigureOut">
              <a:rPr lang="en-US" smtClean="0"/>
              <a:t>3/1/25</a:t>
            </a:fld>
            <a:endParaRPr lang="en-US"/>
          </a:p>
        </p:txBody>
      </p:sp>
      <p:sp>
        <p:nvSpPr>
          <p:cNvPr id="5" name="Footer Placeholder 4">
            <a:extLst>
              <a:ext uri="{FF2B5EF4-FFF2-40B4-BE49-F238E27FC236}">
                <a16:creationId xmlns:a16="http://schemas.microsoft.com/office/drawing/2014/main" id="{BD0F06A6-A84E-6D16-2088-EDE2F772C8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2DB3E3-2CEC-1D69-D784-6F88AE8DFFAE}"/>
              </a:ext>
            </a:extLst>
          </p:cNvPr>
          <p:cNvSpPr>
            <a:spLocks noGrp="1"/>
          </p:cNvSpPr>
          <p:nvPr>
            <p:ph type="sldNum" sz="quarter" idx="12"/>
          </p:nvPr>
        </p:nvSpPr>
        <p:spPr/>
        <p:txBody>
          <a:bodyPr/>
          <a:lstStyle/>
          <a:p>
            <a:fld id="{7E640D01-0679-1D4D-8617-415EC993AC1C}" type="slidenum">
              <a:rPr lang="en-US" smtClean="0"/>
              <a:t>‹#›</a:t>
            </a:fld>
            <a:endParaRPr lang="en-US"/>
          </a:p>
        </p:txBody>
      </p:sp>
    </p:spTree>
    <p:extLst>
      <p:ext uri="{BB962C8B-B14F-4D97-AF65-F5344CB8AC3E}">
        <p14:creationId xmlns:p14="http://schemas.microsoft.com/office/powerpoint/2010/main" val="3176810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9F0F6-AB05-AC6A-EDB0-476167CDD0B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E794706-06CE-4567-6BBC-505D29140AF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5F6BD9-EFC1-C262-84E3-CB662B9497BE}"/>
              </a:ext>
            </a:extLst>
          </p:cNvPr>
          <p:cNvSpPr>
            <a:spLocks noGrp="1"/>
          </p:cNvSpPr>
          <p:nvPr>
            <p:ph type="dt" sz="half" idx="10"/>
          </p:nvPr>
        </p:nvSpPr>
        <p:spPr/>
        <p:txBody>
          <a:bodyPr/>
          <a:lstStyle/>
          <a:p>
            <a:fld id="{C7798190-4ECF-EC4A-B7C9-D04328219341}" type="datetimeFigureOut">
              <a:rPr lang="en-US" smtClean="0"/>
              <a:t>3/1/25</a:t>
            </a:fld>
            <a:endParaRPr lang="en-US"/>
          </a:p>
        </p:txBody>
      </p:sp>
      <p:sp>
        <p:nvSpPr>
          <p:cNvPr id="5" name="Footer Placeholder 4">
            <a:extLst>
              <a:ext uri="{FF2B5EF4-FFF2-40B4-BE49-F238E27FC236}">
                <a16:creationId xmlns:a16="http://schemas.microsoft.com/office/drawing/2014/main" id="{5E7B5D45-A0E6-82EB-EFF5-BCA547FCE5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668A0D-1E72-3BB3-982A-E2A21ECD943C}"/>
              </a:ext>
            </a:extLst>
          </p:cNvPr>
          <p:cNvSpPr>
            <a:spLocks noGrp="1"/>
          </p:cNvSpPr>
          <p:nvPr>
            <p:ph type="sldNum" sz="quarter" idx="12"/>
          </p:nvPr>
        </p:nvSpPr>
        <p:spPr/>
        <p:txBody>
          <a:bodyPr/>
          <a:lstStyle/>
          <a:p>
            <a:fld id="{7E640D01-0679-1D4D-8617-415EC993AC1C}" type="slidenum">
              <a:rPr lang="en-US" smtClean="0"/>
              <a:t>‹#›</a:t>
            </a:fld>
            <a:endParaRPr lang="en-US"/>
          </a:p>
        </p:txBody>
      </p:sp>
    </p:spTree>
    <p:extLst>
      <p:ext uri="{BB962C8B-B14F-4D97-AF65-F5344CB8AC3E}">
        <p14:creationId xmlns:p14="http://schemas.microsoft.com/office/powerpoint/2010/main" val="303314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62C424F-70F5-0DFB-7579-23AA6419836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45438EE-EA74-CD8C-ED82-5479DB4DE66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702FA6-68DB-3315-B4DD-A5DC3F158BBD}"/>
              </a:ext>
            </a:extLst>
          </p:cNvPr>
          <p:cNvSpPr>
            <a:spLocks noGrp="1"/>
          </p:cNvSpPr>
          <p:nvPr>
            <p:ph type="dt" sz="half" idx="10"/>
          </p:nvPr>
        </p:nvSpPr>
        <p:spPr/>
        <p:txBody>
          <a:bodyPr/>
          <a:lstStyle/>
          <a:p>
            <a:fld id="{C7798190-4ECF-EC4A-B7C9-D04328219341}" type="datetimeFigureOut">
              <a:rPr lang="en-US" smtClean="0"/>
              <a:t>3/1/25</a:t>
            </a:fld>
            <a:endParaRPr lang="en-US"/>
          </a:p>
        </p:txBody>
      </p:sp>
      <p:sp>
        <p:nvSpPr>
          <p:cNvPr id="5" name="Footer Placeholder 4">
            <a:extLst>
              <a:ext uri="{FF2B5EF4-FFF2-40B4-BE49-F238E27FC236}">
                <a16:creationId xmlns:a16="http://schemas.microsoft.com/office/drawing/2014/main" id="{5346873C-523E-FABD-2F82-D24391E241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E36CFA-824C-0899-0368-6A47389EB492}"/>
              </a:ext>
            </a:extLst>
          </p:cNvPr>
          <p:cNvSpPr>
            <a:spLocks noGrp="1"/>
          </p:cNvSpPr>
          <p:nvPr>
            <p:ph type="sldNum" sz="quarter" idx="12"/>
          </p:nvPr>
        </p:nvSpPr>
        <p:spPr/>
        <p:txBody>
          <a:bodyPr/>
          <a:lstStyle/>
          <a:p>
            <a:fld id="{7E640D01-0679-1D4D-8617-415EC993AC1C}" type="slidenum">
              <a:rPr lang="en-US" smtClean="0"/>
              <a:t>‹#›</a:t>
            </a:fld>
            <a:endParaRPr lang="en-US"/>
          </a:p>
        </p:txBody>
      </p:sp>
    </p:spTree>
    <p:extLst>
      <p:ext uri="{BB962C8B-B14F-4D97-AF65-F5344CB8AC3E}">
        <p14:creationId xmlns:p14="http://schemas.microsoft.com/office/powerpoint/2010/main" val="1377449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10EF1-368C-F32A-8C58-76EC7A02FA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CA328EC-89FE-1467-293A-18D563B544F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67D4A6-14E8-0835-82E0-036B7C363922}"/>
              </a:ext>
            </a:extLst>
          </p:cNvPr>
          <p:cNvSpPr>
            <a:spLocks noGrp="1"/>
          </p:cNvSpPr>
          <p:nvPr>
            <p:ph type="dt" sz="half" idx="10"/>
          </p:nvPr>
        </p:nvSpPr>
        <p:spPr/>
        <p:txBody>
          <a:bodyPr/>
          <a:lstStyle/>
          <a:p>
            <a:fld id="{C7798190-4ECF-EC4A-B7C9-D04328219341}" type="datetimeFigureOut">
              <a:rPr lang="en-US" smtClean="0"/>
              <a:t>3/1/25</a:t>
            </a:fld>
            <a:endParaRPr lang="en-US"/>
          </a:p>
        </p:txBody>
      </p:sp>
      <p:sp>
        <p:nvSpPr>
          <p:cNvPr id="5" name="Footer Placeholder 4">
            <a:extLst>
              <a:ext uri="{FF2B5EF4-FFF2-40B4-BE49-F238E27FC236}">
                <a16:creationId xmlns:a16="http://schemas.microsoft.com/office/drawing/2014/main" id="{223548EB-ECED-7C9C-5CED-4089E70616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EA9BE6-00BF-E308-7683-ED7E76053EF9}"/>
              </a:ext>
            </a:extLst>
          </p:cNvPr>
          <p:cNvSpPr>
            <a:spLocks noGrp="1"/>
          </p:cNvSpPr>
          <p:nvPr>
            <p:ph type="sldNum" sz="quarter" idx="12"/>
          </p:nvPr>
        </p:nvSpPr>
        <p:spPr/>
        <p:txBody>
          <a:bodyPr/>
          <a:lstStyle/>
          <a:p>
            <a:fld id="{7E640D01-0679-1D4D-8617-415EC993AC1C}" type="slidenum">
              <a:rPr lang="en-US" smtClean="0"/>
              <a:t>‹#›</a:t>
            </a:fld>
            <a:endParaRPr lang="en-US"/>
          </a:p>
        </p:txBody>
      </p:sp>
    </p:spTree>
    <p:extLst>
      <p:ext uri="{BB962C8B-B14F-4D97-AF65-F5344CB8AC3E}">
        <p14:creationId xmlns:p14="http://schemas.microsoft.com/office/powerpoint/2010/main" val="2198941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F4AA0-5F88-2E41-E850-F7D9C6354A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076DC96-0EE5-14E8-7B20-B674FF0C84E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3852975-11A0-1C6B-13DF-07A5D2EBEA6B}"/>
              </a:ext>
            </a:extLst>
          </p:cNvPr>
          <p:cNvSpPr>
            <a:spLocks noGrp="1"/>
          </p:cNvSpPr>
          <p:nvPr>
            <p:ph type="dt" sz="half" idx="10"/>
          </p:nvPr>
        </p:nvSpPr>
        <p:spPr/>
        <p:txBody>
          <a:bodyPr/>
          <a:lstStyle/>
          <a:p>
            <a:fld id="{C7798190-4ECF-EC4A-B7C9-D04328219341}" type="datetimeFigureOut">
              <a:rPr lang="en-US" smtClean="0"/>
              <a:t>3/1/25</a:t>
            </a:fld>
            <a:endParaRPr lang="en-US"/>
          </a:p>
        </p:txBody>
      </p:sp>
      <p:sp>
        <p:nvSpPr>
          <p:cNvPr id="5" name="Footer Placeholder 4">
            <a:extLst>
              <a:ext uri="{FF2B5EF4-FFF2-40B4-BE49-F238E27FC236}">
                <a16:creationId xmlns:a16="http://schemas.microsoft.com/office/drawing/2014/main" id="{64583CD2-1F14-0A0C-3232-69A36F219B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6DF305-9701-9C34-31F9-D5DA7D302233}"/>
              </a:ext>
            </a:extLst>
          </p:cNvPr>
          <p:cNvSpPr>
            <a:spLocks noGrp="1"/>
          </p:cNvSpPr>
          <p:nvPr>
            <p:ph type="sldNum" sz="quarter" idx="12"/>
          </p:nvPr>
        </p:nvSpPr>
        <p:spPr/>
        <p:txBody>
          <a:bodyPr/>
          <a:lstStyle/>
          <a:p>
            <a:fld id="{7E640D01-0679-1D4D-8617-415EC993AC1C}" type="slidenum">
              <a:rPr lang="en-US" smtClean="0"/>
              <a:t>‹#›</a:t>
            </a:fld>
            <a:endParaRPr lang="en-US"/>
          </a:p>
        </p:txBody>
      </p:sp>
    </p:spTree>
    <p:extLst>
      <p:ext uri="{BB962C8B-B14F-4D97-AF65-F5344CB8AC3E}">
        <p14:creationId xmlns:p14="http://schemas.microsoft.com/office/powerpoint/2010/main" val="1665921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CA47A-2E95-F2B4-2BA6-A42D835E8C6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5BA0DCC-9F0D-E4FE-C2FB-D5D490BEAB1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E61D302-9554-254A-454D-4692532E6D5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15B9DC1-B894-B10A-9A16-648ECDD7A0EC}"/>
              </a:ext>
            </a:extLst>
          </p:cNvPr>
          <p:cNvSpPr>
            <a:spLocks noGrp="1"/>
          </p:cNvSpPr>
          <p:nvPr>
            <p:ph type="dt" sz="half" idx="10"/>
          </p:nvPr>
        </p:nvSpPr>
        <p:spPr/>
        <p:txBody>
          <a:bodyPr/>
          <a:lstStyle/>
          <a:p>
            <a:fld id="{C7798190-4ECF-EC4A-B7C9-D04328219341}" type="datetimeFigureOut">
              <a:rPr lang="en-US" smtClean="0"/>
              <a:t>3/1/25</a:t>
            </a:fld>
            <a:endParaRPr lang="en-US"/>
          </a:p>
        </p:txBody>
      </p:sp>
      <p:sp>
        <p:nvSpPr>
          <p:cNvPr id="6" name="Footer Placeholder 5">
            <a:extLst>
              <a:ext uri="{FF2B5EF4-FFF2-40B4-BE49-F238E27FC236}">
                <a16:creationId xmlns:a16="http://schemas.microsoft.com/office/drawing/2014/main" id="{FE99A7C8-FFAF-E850-114E-888C82FB78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604396-F161-4CB5-EA48-9C4CE3F2A6B9}"/>
              </a:ext>
            </a:extLst>
          </p:cNvPr>
          <p:cNvSpPr>
            <a:spLocks noGrp="1"/>
          </p:cNvSpPr>
          <p:nvPr>
            <p:ph type="sldNum" sz="quarter" idx="12"/>
          </p:nvPr>
        </p:nvSpPr>
        <p:spPr/>
        <p:txBody>
          <a:bodyPr/>
          <a:lstStyle/>
          <a:p>
            <a:fld id="{7E640D01-0679-1D4D-8617-415EC993AC1C}" type="slidenum">
              <a:rPr lang="en-US" smtClean="0"/>
              <a:t>‹#›</a:t>
            </a:fld>
            <a:endParaRPr lang="en-US"/>
          </a:p>
        </p:txBody>
      </p:sp>
    </p:spTree>
    <p:extLst>
      <p:ext uri="{BB962C8B-B14F-4D97-AF65-F5344CB8AC3E}">
        <p14:creationId xmlns:p14="http://schemas.microsoft.com/office/powerpoint/2010/main" val="2571247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AAB4D-C60E-D96A-32D9-A1F2FC4B16D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6F64AFD-D2FA-E416-7B02-F4AEB06721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B1BEEC3-E290-92FD-88DB-E75D45D8465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1441E94-6449-500A-F509-A55536537A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7EE3F4E-DBB3-1E2B-F6F5-F497CFE644E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77DC821-7340-3CF1-F102-9C1D415E91BD}"/>
              </a:ext>
            </a:extLst>
          </p:cNvPr>
          <p:cNvSpPr>
            <a:spLocks noGrp="1"/>
          </p:cNvSpPr>
          <p:nvPr>
            <p:ph type="dt" sz="half" idx="10"/>
          </p:nvPr>
        </p:nvSpPr>
        <p:spPr/>
        <p:txBody>
          <a:bodyPr/>
          <a:lstStyle/>
          <a:p>
            <a:fld id="{C7798190-4ECF-EC4A-B7C9-D04328219341}" type="datetimeFigureOut">
              <a:rPr lang="en-US" smtClean="0"/>
              <a:t>3/1/25</a:t>
            </a:fld>
            <a:endParaRPr lang="en-US"/>
          </a:p>
        </p:txBody>
      </p:sp>
      <p:sp>
        <p:nvSpPr>
          <p:cNvPr id="8" name="Footer Placeholder 7">
            <a:extLst>
              <a:ext uri="{FF2B5EF4-FFF2-40B4-BE49-F238E27FC236}">
                <a16:creationId xmlns:a16="http://schemas.microsoft.com/office/drawing/2014/main" id="{5031D407-0A05-F999-74B8-1BD0EFBDA9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2718903-BCA4-25CA-CC53-0276C6A66D8A}"/>
              </a:ext>
            </a:extLst>
          </p:cNvPr>
          <p:cNvSpPr>
            <a:spLocks noGrp="1"/>
          </p:cNvSpPr>
          <p:nvPr>
            <p:ph type="sldNum" sz="quarter" idx="12"/>
          </p:nvPr>
        </p:nvSpPr>
        <p:spPr/>
        <p:txBody>
          <a:bodyPr/>
          <a:lstStyle/>
          <a:p>
            <a:fld id="{7E640D01-0679-1D4D-8617-415EC993AC1C}" type="slidenum">
              <a:rPr lang="en-US" smtClean="0"/>
              <a:t>‹#›</a:t>
            </a:fld>
            <a:endParaRPr lang="en-US"/>
          </a:p>
        </p:txBody>
      </p:sp>
    </p:spTree>
    <p:extLst>
      <p:ext uri="{BB962C8B-B14F-4D97-AF65-F5344CB8AC3E}">
        <p14:creationId xmlns:p14="http://schemas.microsoft.com/office/powerpoint/2010/main" val="4293554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10B32-9AE6-705A-9E4B-8628B1B1132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FABAFE2-BD36-48F6-0D5A-B570E89F1367}"/>
              </a:ext>
            </a:extLst>
          </p:cNvPr>
          <p:cNvSpPr>
            <a:spLocks noGrp="1"/>
          </p:cNvSpPr>
          <p:nvPr>
            <p:ph type="dt" sz="half" idx="10"/>
          </p:nvPr>
        </p:nvSpPr>
        <p:spPr/>
        <p:txBody>
          <a:bodyPr/>
          <a:lstStyle/>
          <a:p>
            <a:fld id="{C7798190-4ECF-EC4A-B7C9-D04328219341}" type="datetimeFigureOut">
              <a:rPr lang="en-US" smtClean="0"/>
              <a:t>3/1/25</a:t>
            </a:fld>
            <a:endParaRPr lang="en-US"/>
          </a:p>
        </p:txBody>
      </p:sp>
      <p:sp>
        <p:nvSpPr>
          <p:cNvPr id="4" name="Footer Placeholder 3">
            <a:extLst>
              <a:ext uri="{FF2B5EF4-FFF2-40B4-BE49-F238E27FC236}">
                <a16:creationId xmlns:a16="http://schemas.microsoft.com/office/drawing/2014/main" id="{99288BEB-EFDC-AFB6-892A-A07AB9C07F3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2CA4E1D-5036-E6F1-910A-FDDC7D2F06D9}"/>
              </a:ext>
            </a:extLst>
          </p:cNvPr>
          <p:cNvSpPr>
            <a:spLocks noGrp="1"/>
          </p:cNvSpPr>
          <p:nvPr>
            <p:ph type="sldNum" sz="quarter" idx="12"/>
          </p:nvPr>
        </p:nvSpPr>
        <p:spPr/>
        <p:txBody>
          <a:bodyPr/>
          <a:lstStyle/>
          <a:p>
            <a:fld id="{7E640D01-0679-1D4D-8617-415EC993AC1C}" type="slidenum">
              <a:rPr lang="en-US" smtClean="0"/>
              <a:t>‹#›</a:t>
            </a:fld>
            <a:endParaRPr lang="en-US"/>
          </a:p>
        </p:txBody>
      </p:sp>
    </p:spTree>
    <p:extLst>
      <p:ext uri="{BB962C8B-B14F-4D97-AF65-F5344CB8AC3E}">
        <p14:creationId xmlns:p14="http://schemas.microsoft.com/office/powerpoint/2010/main" val="3493889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B9EE99A-9AEE-CD7D-CB56-853CC9BBF096}"/>
              </a:ext>
            </a:extLst>
          </p:cNvPr>
          <p:cNvSpPr>
            <a:spLocks noGrp="1"/>
          </p:cNvSpPr>
          <p:nvPr>
            <p:ph type="dt" sz="half" idx="10"/>
          </p:nvPr>
        </p:nvSpPr>
        <p:spPr/>
        <p:txBody>
          <a:bodyPr/>
          <a:lstStyle/>
          <a:p>
            <a:fld id="{C7798190-4ECF-EC4A-B7C9-D04328219341}" type="datetimeFigureOut">
              <a:rPr lang="en-US" smtClean="0"/>
              <a:t>3/1/25</a:t>
            </a:fld>
            <a:endParaRPr lang="en-US"/>
          </a:p>
        </p:txBody>
      </p:sp>
      <p:sp>
        <p:nvSpPr>
          <p:cNvPr id="3" name="Footer Placeholder 2">
            <a:extLst>
              <a:ext uri="{FF2B5EF4-FFF2-40B4-BE49-F238E27FC236}">
                <a16:creationId xmlns:a16="http://schemas.microsoft.com/office/drawing/2014/main" id="{F111F466-673A-225B-5B59-11188857994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7EC137E-0CD2-F39B-2D46-327CDDD1BAB6}"/>
              </a:ext>
            </a:extLst>
          </p:cNvPr>
          <p:cNvSpPr>
            <a:spLocks noGrp="1"/>
          </p:cNvSpPr>
          <p:nvPr>
            <p:ph type="sldNum" sz="quarter" idx="12"/>
          </p:nvPr>
        </p:nvSpPr>
        <p:spPr/>
        <p:txBody>
          <a:bodyPr/>
          <a:lstStyle/>
          <a:p>
            <a:fld id="{7E640D01-0679-1D4D-8617-415EC993AC1C}" type="slidenum">
              <a:rPr lang="en-US" smtClean="0"/>
              <a:t>‹#›</a:t>
            </a:fld>
            <a:endParaRPr lang="en-US"/>
          </a:p>
        </p:txBody>
      </p:sp>
    </p:spTree>
    <p:extLst>
      <p:ext uri="{BB962C8B-B14F-4D97-AF65-F5344CB8AC3E}">
        <p14:creationId xmlns:p14="http://schemas.microsoft.com/office/powerpoint/2010/main" val="3133577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CA3C-B5ED-A410-C9BE-369381ED0B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AE1209-80C1-9CBD-A4E1-041E0F9137B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760E445-074A-233C-E574-F0E3E1A5F0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A3246E-2F39-DEBA-E6C7-CF1EA70B0CC5}"/>
              </a:ext>
            </a:extLst>
          </p:cNvPr>
          <p:cNvSpPr>
            <a:spLocks noGrp="1"/>
          </p:cNvSpPr>
          <p:nvPr>
            <p:ph type="dt" sz="half" idx="10"/>
          </p:nvPr>
        </p:nvSpPr>
        <p:spPr/>
        <p:txBody>
          <a:bodyPr/>
          <a:lstStyle/>
          <a:p>
            <a:fld id="{C7798190-4ECF-EC4A-B7C9-D04328219341}" type="datetimeFigureOut">
              <a:rPr lang="en-US" smtClean="0"/>
              <a:t>3/1/25</a:t>
            </a:fld>
            <a:endParaRPr lang="en-US"/>
          </a:p>
        </p:txBody>
      </p:sp>
      <p:sp>
        <p:nvSpPr>
          <p:cNvPr id="6" name="Footer Placeholder 5">
            <a:extLst>
              <a:ext uri="{FF2B5EF4-FFF2-40B4-BE49-F238E27FC236}">
                <a16:creationId xmlns:a16="http://schemas.microsoft.com/office/drawing/2014/main" id="{A93880C3-4C1A-7429-9266-9500197767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6FF609-E304-0948-A180-06A223A80793}"/>
              </a:ext>
            </a:extLst>
          </p:cNvPr>
          <p:cNvSpPr>
            <a:spLocks noGrp="1"/>
          </p:cNvSpPr>
          <p:nvPr>
            <p:ph type="sldNum" sz="quarter" idx="12"/>
          </p:nvPr>
        </p:nvSpPr>
        <p:spPr/>
        <p:txBody>
          <a:bodyPr/>
          <a:lstStyle/>
          <a:p>
            <a:fld id="{7E640D01-0679-1D4D-8617-415EC993AC1C}" type="slidenum">
              <a:rPr lang="en-US" smtClean="0"/>
              <a:t>‹#›</a:t>
            </a:fld>
            <a:endParaRPr lang="en-US"/>
          </a:p>
        </p:txBody>
      </p:sp>
    </p:spTree>
    <p:extLst>
      <p:ext uri="{BB962C8B-B14F-4D97-AF65-F5344CB8AC3E}">
        <p14:creationId xmlns:p14="http://schemas.microsoft.com/office/powerpoint/2010/main" val="1899470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35936-8076-CC49-8B2A-F5428CD31B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1D5E69-7403-C228-AED0-AD7CA2EAD6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323595E-27D6-2A8B-E70E-88FD96D069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2BAD73-E212-174E-CD05-D2E2D5B6E088}"/>
              </a:ext>
            </a:extLst>
          </p:cNvPr>
          <p:cNvSpPr>
            <a:spLocks noGrp="1"/>
          </p:cNvSpPr>
          <p:nvPr>
            <p:ph type="dt" sz="half" idx="10"/>
          </p:nvPr>
        </p:nvSpPr>
        <p:spPr/>
        <p:txBody>
          <a:bodyPr/>
          <a:lstStyle/>
          <a:p>
            <a:fld id="{C7798190-4ECF-EC4A-B7C9-D04328219341}" type="datetimeFigureOut">
              <a:rPr lang="en-US" smtClean="0"/>
              <a:t>3/1/25</a:t>
            </a:fld>
            <a:endParaRPr lang="en-US"/>
          </a:p>
        </p:txBody>
      </p:sp>
      <p:sp>
        <p:nvSpPr>
          <p:cNvPr id="6" name="Footer Placeholder 5">
            <a:extLst>
              <a:ext uri="{FF2B5EF4-FFF2-40B4-BE49-F238E27FC236}">
                <a16:creationId xmlns:a16="http://schemas.microsoft.com/office/drawing/2014/main" id="{4478814F-2C2E-5F2B-FB12-2213EECA94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D542B9-D253-DB96-9E56-7585BF0719FE}"/>
              </a:ext>
            </a:extLst>
          </p:cNvPr>
          <p:cNvSpPr>
            <a:spLocks noGrp="1"/>
          </p:cNvSpPr>
          <p:nvPr>
            <p:ph type="sldNum" sz="quarter" idx="12"/>
          </p:nvPr>
        </p:nvSpPr>
        <p:spPr/>
        <p:txBody>
          <a:bodyPr/>
          <a:lstStyle/>
          <a:p>
            <a:fld id="{7E640D01-0679-1D4D-8617-415EC993AC1C}" type="slidenum">
              <a:rPr lang="en-US" smtClean="0"/>
              <a:t>‹#›</a:t>
            </a:fld>
            <a:endParaRPr lang="en-US"/>
          </a:p>
        </p:txBody>
      </p:sp>
    </p:spTree>
    <p:extLst>
      <p:ext uri="{BB962C8B-B14F-4D97-AF65-F5344CB8AC3E}">
        <p14:creationId xmlns:p14="http://schemas.microsoft.com/office/powerpoint/2010/main" val="1090775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1C5704-6040-EACB-40D0-1AC13F6EECC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E5F2F05-A2C1-51DD-DF8A-886EFE4C69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47D718-BD84-4285-BD5E-4FB99C49C9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7798190-4ECF-EC4A-B7C9-D04328219341}" type="datetimeFigureOut">
              <a:rPr lang="en-US" smtClean="0"/>
              <a:t>3/1/25</a:t>
            </a:fld>
            <a:endParaRPr lang="en-US"/>
          </a:p>
        </p:txBody>
      </p:sp>
      <p:sp>
        <p:nvSpPr>
          <p:cNvPr id="5" name="Footer Placeholder 4">
            <a:extLst>
              <a:ext uri="{FF2B5EF4-FFF2-40B4-BE49-F238E27FC236}">
                <a16:creationId xmlns:a16="http://schemas.microsoft.com/office/drawing/2014/main" id="{8DA940BE-0470-66A9-743D-2C6A51BCE0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36E30A4A-0A64-B126-AF55-AC4D5A098F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E640D01-0679-1D4D-8617-415EC993AC1C}" type="slidenum">
              <a:rPr lang="en-US" smtClean="0"/>
              <a:t>‹#›</a:t>
            </a:fld>
            <a:endParaRPr lang="en-US"/>
          </a:p>
        </p:txBody>
      </p:sp>
    </p:spTree>
    <p:extLst>
      <p:ext uri="{BB962C8B-B14F-4D97-AF65-F5344CB8AC3E}">
        <p14:creationId xmlns:p14="http://schemas.microsoft.com/office/powerpoint/2010/main" val="9281792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8A1EB-B409-6B43-B44D-6EBDDC5B3790}"/>
              </a:ext>
            </a:extLst>
          </p:cNvPr>
          <p:cNvSpPr>
            <a:spLocks noGrp="1"/>
          </p:cNvSpPr>
          <p:nvPr>
            <p:ph type="title"/>
          </p:nvPr>
        </p:nvSpPr>
        <p:spPr/>
        <p:txBody>
          <a:bodyPr/>
          <a:lstStyle/>
          <a:p>
            <a:endParaRPr lang="en-US" dirty="0"/>
          </a:p>
        </p:txBody>
      </p:sp>
      <p:sp>
        <p:nvSpPr>
          <p:cNvPr id="4" name="Content Placeholder 3">
            <a:extLst>
              <a:ext uri="{FF2B5EF4-FFF2-40B4-BE49-F238E27FC236}">
                <a16:creationId xmlns:a16="http://schemas.microsoft.com/office/drawing/2014/main" id="{9E93A3CE-3C99-2BD3-591B-502FB15AA00D}"/>
              </a:ext>
            </a:extLst>
          </p:cNvPr>
          <p:cNvSpPr txBox="1">
            <a:spLocks noGrp="1"/>
          </p:cNvSpPr>
          <p:nvPr>
            <p:ph idx="1"/>
          </p:nvPr>
        </p:nvSpPr>
        <p:spPr>
          <a:xfrm>
            <a:off x="2840737" y="3149259"/>
            <a:ext cx="5413248" cy="1514710"/>
          </a:xfrm>
          <a:prstGeom prst="rect">
            <a:avLst/>
          </a:prstGeom>
          <a:noFill/>
        </p:spPr>
        <p:txBody>
          <a:bodyPr wrap="square" rtlCol="0">
            <a:spAutoFit/>
          </a:bodyPr>
          <a:lstStyle/>
          <a:p>
            <a:pPr marL="0" indent="0" algn="ctr">
              <a:buNone/>
            </a:pPr>
            <a:r>
              <a:rPr lang="en-US" dirty="0"/>
              <a:t>Roya Keramati</a:t>
            </a:r>
          </a:p>
          <a:p>
            <a:pPr marL="0" indent="0" algn="ctr">
              <a:buNone/>
            </a:pPr>
            <a:r>
              <a:rPr lang="en-US" dirty="0"/>
              <a:t>CTC code of conduct training  </a:t>
            </a:r>
          </a:p>
          <a:p>
            <a:pPr marL="0" indent="0" algn="ctr">
              <a:buNone/>
            </a:pPr>
            <a:r>
              <a:rPr lang="en-US" dirty="0"/>
              <a:t>Fall 2024</a:t>
            </a:r>
          </a:p>
        </p:txBody>
      </p:sp>
      <p:sp>
        <p:nvSpPr>
          <p:cNvPr id="6" name="Rectangle 5">
            <a:extLst>
              <a:ext uri="{FF2B5EF4-FFF2-40B4-BE49-F238E27FC236}">
                <a16:creationId xmlns:a16="http://schemas.microsoft.com/office/drawing/2014/main" id="{0FCD97EA-4F78-5FDE-3938-B59BDCC5BE49}"/>
              </a:ext>
            </a:extLst>
          </p:cNvPr>
          <p:cNvSpPr/>
          <p:nvPr/>
        </p:nvSpPr>
        <p:spPr>
          <a:xfrm>
            <a:off x="838200" y="315525"/>
            <a:ext cx="10515600" cy="142476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bg1"/>
                </a:solidFill>
              </a:rPr>
              <a:t>Information Architecture and Storyboard draft </a:t>
            </a:r>
            <a:endParaRPr lang="en-US" sz="4000" dirty="0"/>
          </a:p>
        </p:txBody>
      </p:sp>
      <p:sp>
        <p:nvSpPr>
          <p:cNvPr id="8" name="Rectangle 7">
            <a:extLst>
              <a:ext uri="{FF2B5EF4-FFF2-40B4-BE49-F238E27FC236}">
                <a16:creationId xmlns:a16="http://schemas.microsoft.com/office/drawing/2014/main" id="{DECC0408-B3DF-4B7A-7733-6E39FABF59BD}"/>
              </a:ext>
            </a:extLst>
          </p:cNvPr>
          <p:cNvSpPr/>
          <p:nvPr/>
        </p:nvSpPr>
        <p:spPr>
          <a:xfrm>
            <a:off x="838200" y="1855304"/>
            <a:ext cx="10515600" cy="4585253"/>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555854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6DD631-6F4B-8C49-D77B-FC17C8209AD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3078561-4520-45DA-A9A7-4BB3B6956293}"/>
              </a:ext>
            </a:extLst>
          </p:cNvPr>
          <p:cNvSpPr/>
          <p:nvPr/>
        </p:nvSpPr>
        <p:spPr>
          <a:xfrm>
            <a:off x="273844" y="248412"/>
            <a:ext cx="11644312" cy="4032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3D01A82F-755E-8E32-3BAF-4BCFAE0C95A4}"/>
              </a:ext>
            </a:extLst>
          </p:cNvPr>
          <p:cNvSpPr/>
          <p:nvPr/>
        </p:nvSpPr>
        <p:spPr>
          <a:xfrm>
            <a:off x="342900" y="694476"/>
            <a:ext cx="6858000" cy="3105999"/>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38118A-0552-4F65-41A0-1A9C792061F6}"/>
              </a:ext>
            </a:extLst>
          </p:cNvPr>
          <p:cNvSpPr/>
          <p:nvPr/>
        </p:nvSpPr>
        <p:spPr>
          <a:xfrm>
            <a:off x="7458075" y="694476"/>
            <a:ext cx="4460081" cy="231605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8" name="Table 7">
            <a:extLst>
              <a:ext uri="{FF2B5EF4-FFF2-40B4-BE49-F238E27FC236}">
                <a16:creationId xmlns:a16="http://schemas.microsoft.com/office/drawing/2014/main" id="{B9335193-F03B-7021-BCF2-B98C28FE0C16}"/>
              </a:ext>
            </a:extLst>
          </p:cNvPr>
          <p:cNvGraphicFramePr>
            <a:graphicFrameLocks noGrp="1"/>
          </p:cNvGraphicFramePr>
          <p:nvPr>
            <p:extLst>
              <p:ext uri="{D42A27DB-BD31-4B8C-83A1-F6EECF244321}">
                <p14:modId xmlns:p14="http://schemas.microsoft.com/office/powerpoint/2010/main" val="729529709"/>
              </p:ext>
            </p:extLst>
          </p:nvPr>
        </p:nvGraphicFramePr>
        <p:xfrm>
          <a:off x="7447658" y="3079533"/>
          <a:ext cx="4391026" cy="2827070"/>
        </p:xfrm>
        <a:graphic>
          <a:graphicData uri="http://schemas.openxmlformats.org/drawingml/2006/table">
            <a:tbl>
              <a:tblPr firstRow="1" bandRow="1">
                <a:tableStyleId>{5C22544A-7EE6-4342-B048-85BDC9FD1C3A}</a:tableStyleId>
              </a:tblPr>
              <a:tblGrid>
                <a:gridCol w="2195513">
                  <a:extLst>
                    <a:ext uri="{9D8B030D-6E8A-4147-A177-3AD203B41FA5}">
                      <a16:colId xmlns:a16="http://schemas.microsoft.com/office/drawing/2014/main" val="639812973"/>
                    </a:ext>
                  </a:extLst>
                </a:gridCol>
                <a:gridCol w="2195513">
                  <a:extLst>
                    <a:ext uri="{9D8B030D-6E8A-4147-A177-3AD203B41FA5}">
                      <a16:colId xmlns:a16="http://schemas.microsoft.com/office/drawing/2014/main" val="2463367939"/>
                    </a:ext>
                  </a:extLst>
                </a:gridCol>
              </a:tblGrid>
              <a:tr h="457166">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Media and interactivity</a:t>
                      </a:r>
                    </a:p>
                  </a:txBody>
                  <a:tcPr/>
                </a:tc>
                <a:tc hMerge="1">
                  <a:txBody>
                    <a:bodyPr/>
                    <a:lstStyle/>
                    <a:p>
                      <a:endParaRPr lang="en-US" dirty="0"/>
                    </a:p>
                  </a:txBody>
                  <a:tcPr/>
                </a:tc>
                <a:extLst>
                  <a:ext uri="{0D108BD9-81ED-4DB2-BD59-A6C34878D82A}">
                    <a16:rowId xmlns:a16="http://schemas.microsoft.com/office/drawing/2014/main" val="1755190821"/>
                  </a:ext>
                </a:extLst>
              </a:tr>
              <a:tr h="578733">
                <a:tc>
                  <a:txBody>
                    <a:bodyPr/>
                    <a:lstStyle/>
                    <a:p>
                      <a:r>
                        <a:rPr lang="en-US" sz="1800" kern="1200" dirty="0">
                          <a:solidFill>
                            <a:schemeClr val="dk1"/>
                          </a:solidFill>
                          <a:effectLst/>
                          <a:latin typeface="+mn-lt"/>
                          <a:ea typeface="+mn-ea"/>
                          <a:cs typeface="+mn-cs"/>
                        </a:rPr>
                        <a:t>Canadian Tire logo and tagline</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00001.png </a:t>
                      </a:r>
                      <a:endParaRPr lang="en-US" dirty="0"/>
                    </a:p>
                  </a:txBody>
                  <a:tcPr/>
                </a:tc>
                <a:extLst>
                  <a:ext uri="{0D108BD9-81ED-4DB2-BD59-A6C34878D82A}">
                    <a16:rowId xmlns:a16="http://schemas.microsoft.com/office/drawing/2014/main" val="1893647286"/>
                  </a:ext>
                </a:extLst>
              </a:tr>
              <a:tr h="457166">
                <a:tc>
                  <a:txBody>
                    <a:bodyPr/>
                    <a:lstStyle/>
                    <a:p>
                      <a:r>
                        <a:rPr lang="en-US" sz="1800" kern="1200" dirty="0">
                          <a:solidFill>
                            <a:schemeClr val="dk1"/>
                          </a:solidFill>
                          <a:effectLst/>
                          <a:latin typeface="+mn-lt"/>
                          <a:ea typeface="+mn-ea"/>
                          <a:cs typeface="+mn-cs"/>
                        </a:rPr>
                        <a:t>Voice Over</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safety_Script.mp3 </a:t>
                      </a:r>
                      <a:endParaRPr lang="en-US" dirty="0"/>
                    </a:p>
                  </a:txBody>
                  <a:tcPr/>
                </a:tc>
                <a:extLst>
                  <a:ext uri="{0D108BD9-81ED-4DB2-BD59-A6C34878D82A}">
                    <a16:rowId xmlns:a16="http://schemas.microsoft.com/office/drawing/2014/main" val="1455925698"/>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kern="1200" dirty="0">
                        <a:solidFill>
                          <a:schemeClr val="dk1"/>
                        </a:solidFill>
                        <a:effectLst/>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2733688411"/>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kern="1200" dirty="0">
                        <a:solidFill>
                          <a:schemeClr val="dk1"/>
                        </a:solidFill>
                        <a:effectLst/>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2820722520"/>
                  </a:ext>
                </a:extLst>
              </a:tr>
            </a:tbl>
          </a:graphicData>
        </a:graphic>
      </p:graphicFrame>
      <p:sp>
        <p:nvSpPr>
          <p:cNvPr id="11" name="TextBox 10">
            <a:extLst>
              <a:ext uri="{FF2B5EF4-FFF2-40B4-BE49-F238E27FC236}">
                <a16:creationId xmlns:a16="http://schemas.microsoft.com/office/drawing/2014/main" id="{0430AA37-EEDD-5077-D973-D28A739A8939}"/>
              </a:ext>
            </a:extLst>
          </p:cNvPr>
          <p:cNvSpPr txBox="1"/>
          <p:nvPr/>
        </p:nvSpPr>
        <p:spPr>
          <a:xfrm>
            <a:off x="273845" y="248412"/>
            <a:ext cx="11230296" cy="1754326"/>
          </a:xfrm>
          <a:prstGeom prst="rect">
            <a:avLst/>
          </a:prstGeom>
          <a:noFill/>
        </p:spPr>
        <p:txBody>
          <a:bodyPr wrap="square" rtlCol="0">
            <a:spAutoFit/>
          </a:bodyPr>
          <a:lstStyle/>
          <a:p>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Course Title: Commitment1 &gt; Product Safety</a:t>
            </a:r>
          </a:p>
          <a:p>
            <a:endPar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a:p>
            <a:endParaRPr lang="en-CA" dirty="0">
              <a:solidFill>
                <a:schemeClr val="bg1"/>
              </a:solidFill>
              <a:effectLst/>
              <a:latin typeface=".SF NS"/>
            </a:endParaRPr>
          </a:p>
          <a:p>
            <a:endParaRPr lang="en-CA" dirty="0">
              <a:solidFill>
                <a:schemeClr val="bg1"/>
              </a:solidFill>
              <a:effectLst/>
              <a:latin typeface=".SF NS"/>
            </a:endParaRPr>
          </a:p>
          <a:p>
            <a:endParaRPr lang="en-CA" dirty="0">
              <a:solidFill>
                <a:schemeClr val="bg1"/>
              </a:solidFill>
              <a:effectLst/>
              <a:latin typeface=".SF NS"/>
            </a:endParaRPr>
          </a:p>
          <a:p>
            <a:r>
              <a:rPr lang="en-US" b="1" kern="100" dirty="0">
                <a:solidFill>
                  <a:schemeClr val="bg1"/>
                </a:solidFill>
                <a:latin typeface="Aptos" panose="020B0004020202020204" pitchFamily="34" charset="0"/>
                <a:ea typeface="Aptos" panose="020B0004020202020204" pitchFamily="34" charset="0"/>
                <a:cs typeface="Arial" panose="020B0604020202020204" pitchFamily="34" charset="0"/>
              </a:rPr>
              <a:t> </a:t>
            </a:r>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 </a:t>
            </a:r>
            <a:endParaRPr lang="en-CA" sz="1800"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12B546A5-2CBC-B04B-38EF-FB441C355378}"/>
              </a:ext>
            </a:extLst>
          </p:cNvPr>
          <p:cNvSpPr txBox="1"/>
          <p:nvPr/>
        </p:nvSpPr>
        <p:spPr>
          <a:xfrm>
            <a:off x="2197077" y="722940"/>
            <a:ext cx="3149645" cy="369332"/>
          </a:xfrm>
          <a:prstGeom prst="rect">
            <a:avLst/>
          </a:prstGeom>
          <a:noFill/>
        </p:spPr>
        <p:txBody>
          <a:bodyPr wrap="none" rtlCol="0">
            <a:spAutoFit/>
          </a:bodyPr>
          <a:lstStyle/>
          <a:p>
            <a:r>
              <a:rPr lang="en-US" dirty="0">
                <a:solidFill>
                  <a:schemeClr val="bg1">
                    <a:lumMod val="65000"/>
                  </a:schemeClr>
                </a:solidFill>
              </a:rPr>
              <a:t>Screen layout/ On screen text </a:t>
            </a:r>
          </a:p>
        </p:txBody>
      </p:sp>
      <p:graphicFrame>
        <p:nvGraphicFramePr>
          <p:cNvPr id="14" name="Table 13">
            <a:extLst>
              <a:ext uri="{FF2B5EF4-FFF2-40B4-BE49-F238E27FC236}">
                <a16:creationId xmlns:a16="http://schemas.microsoft.com/office/drawing/2014/main" id="{5C1467C0-1560-A039-43CB-D378C36F2C3C}"/>
              </a:ext>
            </a:extLst>
          </p:cNvPr>
          <p:cNvGraphicFramePr>
            <a:graphicFrameLocks noGrp="1"/>
          </p:cNvGraphicFramePr>
          <p:nvPr/>
        </p:nvGraphicFramePr>
        <p:xfrm>
          <a:off x="342900" y="3871803"/>
          <a:ext cx="6858000" cy="731520"/>
        </p:xfrm>
        <a:graphic>
          <a:graphicData uri="http://schemas.openxmlformats.org/drawingml/2006/table">
            <a:tbl>
              <a:tblPr firstRow="1" bandRow="1">
                <a:tableStyleId>{5C22544A-7EE6-4342-B048-85BDC9FD1C3A}</a:tableStyleId>
              </a:tblPr>
              <a:tblGrid>
                <a:gridCol w="1410744">
                  <a:extLst>
                    <a:ext uri="{9D8B030D-6E8A-4147-A177-3AD203B41FA5}">
                      <a16:colId xmlns:a16="http://schemas.microsoft.com/office/drawing/2014/main" val="4101885158"/>
                    </a:ext>
                  </a:extLst>
                </a:gridCol>
                <a:gridCol w="1277655">
                  <a:extLst>
                    <a:ext uri="{9D8B030D-6E8A-4147-A177-3AD203B41FA5}">
                      <a16:colId xmlns:a16="http://schemas.microsoft.com/office/drawing/2014/main" val="1568312238"/>
                    </a:ext>
                  </a:extLst>
                </a:gridCol>
                <a:gridCol w="1849620">
                  <a:extLst>
                    <a:ext uri="{9D8B030D-6E8A-4147-A177-3AD203B41FA5}">
                      <a16:colId xmlns:a16="http://schemas.microsoft.com/office/drawing/2014/main" val="13374560"/>
                    </a:ext>
                  </a:extLst>
                </a:gridCol>
                <a:gridCol w="2319981">
                  <a:extLst>
                    <a:ext uri="{9D8B030D-6E8A-4147-A177-3AD203B41FA5}">
                      <a16:colId xmlns:a16="http://schemas.microsoft.com/office/drawing/2014/main" val="1318454291"/>
                    </a:ext>
                  </a:extLst>
                </a:gridCol>
              </a:tblGrid>
              <a:tr h="364387">
                <a:tc gridSpan="4">
                  <a:txBody>
                    <a:bodyPr/>
                    <a:lstStyle/>
                    <a:p>
                      <a:r>
                        <a:rPr lang="en-US" dirty="0"/>
                        <a:t>Navigation buttons </a:t>
                      </a:r>
                    </a:p>
                  </a:txBody>
                  <a:tcPr/>
                </a:tc>
                <a:tc hMerge="1">
                  <a:txBody>
                    <a:bodyPr/>
                    <a:lstStyle/>
                    <a:p>
                      <a:endParaRPr lang="en-US" dirty="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55714881"/>
                  </a:ext>
                </a:extLst>
              </a:tr>
              <a:tr h="364387">
                <a:tc>
                  <a:txBody>
                    <a:bodyPr/>
                    <a:lstStyle/>
                    <a:p>
                      <a:r>
                        <a:rPr lang="en-US" dirty="0"/>
                        <a:t>Next </a:t>
                      </a:r>
                    </a:p>
                  </a:txBody>
                  <a:tcPr/>
                </a:tc>
                <a:tc>
                  <a:txBody>
                    <a:bodyPr/>
                    <a:lstStyle/>
                    <a:p>
                      <a:r>
                        <a:rPr lang="en-US" b="0" dirty="0"/>
                        <a:t>Previous</a:t>
                      </a:r>
                      <a:r>
                        <a:rPr lang="en-US" b="1" dirty="0"/>
                        <a:t> </a:t>
                      </a:r>
                    </a:p>
                  </a:txBody>
                  <a:tcPr>
                    <a:lnR w="12700" cap="flat" cmpd="sng" algn="ctr">
                      <a:solidFill>
                        <a:schemeClr val="tx1"/>
                      </a:solidFill>
                      <a:prstDash val="solid"/>
                      <a:round/>
                      <a:headEnd type="none" w="med" len="med"/>
                      <a:tailEnd type="none" w="med" len="med"/>
                    </a:lnR>
                  </a:tcPr>
                </a:tc>
                <a:tc>
                  <a:txBody>
                    <a:bodyPr/>
                    <a:lstStyle/>
                    <a:p>
                      <a:r>
                        <a:rPr lang="en-US" dirty="0"/>
                        <a:t>close</a:t>
                      </a:r>
                    </a:p>
                  </a:txBody>
                  <a:tcPr>
                    <a:lnL w="12700" cap="flat" cmpd="sng" algn="ctr">
                      <a:solidFill>
                        <a:schemeClr val="tx1"/>
                      </a:solidFill>
                      <a:prstDash val="solid"/>
                      <a:round/>
                      <a:headEnd type="none" w="med" len="med"/>
                      <a:tailEnd type="none" w="med" len="med"/>
                    </a:lnL>
                  </a:tcPr>
                </a:tc>
                <a:tc>
                  <a:txBody>
                    <a:bodyPr/>
                    <a:lstStyle/>
                    <a:p>
                      <a:r>
                        <a:rPr lang="en-US" dirty="0">
                          <a:solidFill>
                            <a:schemeClr val="tx1">
                              <a:lumMod val="65000"/>
                              <a:lumOff val="35000"/>
                            </a:schemeClr>
                          </a:solidFill>
                        </a:rPr>
                        <a:t>Advances: By user</a:t>
                      </a:r>
                    </a:p>
                  </a:txBody>
                  <a:tcPr/>
                </a:tc>
                <a:extLst>
                  <a:ext uri="{0D108BD9-81ED-4DB2-BD59-A6C34878D82A}">
                    <a16:rowId xmlns:a16="http://schemas.microsoft.com/office/drawing/2014/main" val="2446138852"/>
                  </a:ext>
                </a:extLst>
              </a:tr>
            </a:tbl>
          </a:graphicData>
        </a:graphic>
      </p:graphicFrame>
      <p:graphicFrame>
        <p:nvGraphicFramePr>
          <p:cNvPr id="16" name="Table 15">
            <a:extLst>
              <a:ext uri="{FF2B5EF4-FFF2-40B4-BE49-F238E27FC236}">
                <a16:creationId xmlns:a16="http://schemas.microsoft.com/office/drawing/2014/main" id="{2E1FA7A1-AF1D-7995-F325-EC16258FC114}"/>
              </a:ext>
            </a:extLst>
          </p:cNvPr>
          <p:cNvGraphicFramePr>
            <a:graphicFrameLocks noGrp="1"/>
          </p:cNvGraphicFramePr>
          <p:nvPr>
            <p:extLst>
              <p:ext uri="{D42A27DB-BD31-4B8C-83A1-F6EECF244321}">
                <p14:modId xmlns:p14="http://schemas.microsoft.com/office/powerpoint/2010/main" val="496024370"/>
              </p:ext>
            </p:extLst>
          </p:nvPr>
        </p:nvGraphicFramePr>
        <p:xfrm>
          <a:off x="342900" y="4674651"/>
          <a:ext cx="6858000" cy="1959929"/>
        </p:xfrm>
        <a:graphic>
          <a:graphicData uri="http://schemas.openxmlformats.org/drawingml/2006/table">
            <a:tbl>
              <a:tblPr firstRow="1" bandRow="1">
                <a:tableStyleId>{5C22544A-7EE6-4342-B048-85BDC9FD1C3A}</a:tableStyleId>
              </a:tblPr>
              <a:tblGrid>
                <a:gridCol w="6449786">
                  <a:extLst>
                    <a:ext uri="{9D8B030D-6E8A-4147-A177-3AD203B41FA5}">
                      <a16:colId xmlns:a16="http://schemas.microsoft.com/office/drawing/2014/main" val="161448233"/>
                    </a:ext>
                  </a:extLst>
                </a:gridCol>
                <a:gridCol w="408214">
                  <a:extLst>
                    <a:ext uri="{9D8B030D-6E8A-4147-A177-3AD203B41FA5}">
                      <a16:colId xmlns:a16="http://schemas.microsoft.com/office/drawing/2014/main" val="857131784"/>
                    </a:ext>
                  </a:extLst>
                </a:gridCol>
              </a:tblGrid>
              <a:tr h="340768">
                <a:tc>
                  <a:txBody>
                    <a:bodyPr/>
                    <a:lstStyle/>
                    <a:p>
                      <a:r>
                        <a:rPr lang="en-US" dirty="0"/>
                        <a:t>Voice Over</a:t>
                      </a:r>
                    </a:p>
                  </a:txBody>
                  <a:tcPr/>
                </a:tc>
                <a:tc>
                  <a:txBody>
                    <a:bodyPr/>
                    <a:lstStyle/>
                    <a:p>
                      <a:endParaRPr lang="en-US" dirty="0"/>
                    </a:p>
                  </a:txBody>
                  <a:tcPr/>
                </a:tc>
                <a:extLst>
                  <a:ext uri="{0D108BD9-81ED-4DB2-BD59-A6C34878D82A}">
                    <a16:rowId xmlns:a16="http://schemas.microsoft.com/office/drawing/2014/main" val="444259247"/>
                  </a:ext>
                </a:extLst>
              </a:tr>
              <a:tr h="1594169">
                <a:tc>
                  <a:txBody>
                    <a:bodyPr/>
                    <a:lstStyle/>
                    <a:p>
                      <a:r>
                        <a:rPr lang="en-CA" sz="1800" kern="1200" dirty="0">
                          <a:solidFill>
                            <a:schemeClr val="dk1"/>
                          </a:solidFill>
                          <a:effectLst/>
                          <a:latin typeface="+mn-lt"/>
                          <a:ea typeface="+mn-ea"/>
                          <a:cs typeface="+mn-cs"/>
                        </a:rPr>
                        <a:t>Every product sold by Canadian tire must meet the required safety standards. Employees are responsible for ensuring compliance with health and safety requirements</a:t>
                      </a:r>
                    </a:p>
                    <a:p>
                      <a:endParaRPr lang="en-CA" sz="1800" kern="1200" dirty="0">
                        <a:solidFill>
                          <a:schemeClr val="dk1"/>
                        </a:solidFill>
                        <a:effectLst/>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1372340830"/>
                  </a:ext>
                </a:extLst>
              </a:tr>
            </a:tbl>
          </a:graphicData>
        </a:graphic>
      </p:graphicFrame>
      <p:sp>
        <p:nvSpPr>
          <p:cNvPr id="17" name="TextBox 16">
            <a:extLst>
              <a:ext uri="{FF2B5EF4-FFF2-40B4-BE49-F238E27FC236}">
                <a16:creationId xmlns:a16="http://schemas.microsoft.com/office/drawing/2014/main" id="{1F657B07-6754-2B20-18A2-6CA9A767ED35}"/>
              </a:ext>
            </a:extLst>
          </p:cNvPr>
          <p:cNvSpPr txBox="1"/>
          <p:nvPr/>
        </p:nvSpPr>
        <p:spPr>
          <a:xfrm>
            <a:off x="9141007" y="248412"/>
            <a:ext cx="1989438" cy="369332"/>
          </a:xfrm>
          <a:prstGeom prst="rect">
            <a:avLst/>
          </a:prstGeom>
          <a:noFill/>
        </p:spPr>
        <p:txBody>
          <a:bodyPr wrap="square" rtlCol="0">
            <a:spAutoFit/>
          </a:bodyPr>
          <a:lstStyle/>
          <a:p>
            <a:r>
              <a:rPr lang="en-US" dirty="0">
                <a:solidFill>
                  <a:schemeClr val="bg1"/>
                </a:solidFill>
              </a:rPr>
              <a:t>Screen ID: 02-006 </a:t>
            </a:r>
          </a:p>
        </p:txBody>
      </p:sp>
      <p:cxnSp>
        <p:nvCxnSpPr>
          <p:cNvPr id="19" name="Straight Connector 18">
            <a:extLst>
              <a:ext uri="{FF2B5EF4-FFF2-40B4-BE49-F238E27FC236}">
                <a16:creationId xmlns:a16="http://schemas.microsoft.com/office/drawing/2014/main" id="{4376F245-8FBB-4738-F016-6AD9B20357A7}"/>
              </a:ext>
            </a:extLst>
          </p:cNvPr>
          <p:cNvCxnSpPr/>
          <p:nvPr/>
        </p:nvCxnSpPr>
        <p:spPr>
          <a:xfrm>
            <a:off x="8600303" y="248411"/>
            <a:ext cx="0" cy="403201"/>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EEEDCA13-2A0C-038E-2D14-8F69BAC00092}"/>
              </a:ext>
            </a:extLst>
          </p:cNvPr>
          <p:cNvSpPr/>
          <p:nvPr/>
        </p:nvSpPr>
        <p:spPr>
          <a:xfrm>
            <a:off x="7458075" y="708708"/>
            <a:ext cx="4460081" cy="35509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t>Notes </a:t>
            </a:r>
          </a:p>
        </p:txBody>
      </p:sp>
      <p:sp>
        <p:nvSpPr>
          <p:cNvPr id="22" name="TextBox 21">
            <a:extLst>
              <a:ext uri="{FF2B5EF4-FFF2-40B4-BE49-F238E27FC236}">
                <a16:creationId xmlns:a16="http://schemas.microsoft.com/office/drawing/2014/main" id="{83D9DA39-B35A-196B-656D-F0EEA2C315FF}"/>
              </a:ext>
            </a:extLst>
          </p:cNvPr>
          <p:cNvSpPr txBox="1"/>
          <p:nvPr/>
        </p:nvSpPr>
        <p:spPr>
          <a:xfrm>
            <a:off x="7487783" y="1190010"/>
            <a:ext cx="4301138" cy="1477328"/>
          </a:xfrm>
          <a:prstGeom prst="rect">
            <a:avLst/>
          </a:prstGeom>
          <a:noFill/>
        </p:spPr>
        <p:txBody>
          <a:bodyPr wrap="square" rtlCol="0">
            <a:spAutoFit/>
          </a:bodyPr>
          <a:lstStyle/>
          <a:p>
            <a:r>
              <a:rPr lang="en-CA" b="1" dirty="0">
                <a:solidFill>
                  <a:srgbClr val="0E0E0E"/>
                </a:solidFill>
                <a:effectLst/>
                <a:latin typeface=".SF NS"/>
              </a:rPr>
              <a:t>Interaction Type: </a:t>
            </a:r>
            <a:r>
              <a:rPr lang="en-CA" dirty="0">
                <a:solidFill>
                  <a:srgbClr val="0E0E0E"/>
                </a:solidFill>
                <a:effectLst/>
                <a:latin typeface=".SF NS"/>
              </a:rPr>
              <a:t>Text/ image </a:t>
            </a:r>
          </a:p>
          <a:p>
            <a:endParaRPr lang="en-CA" dirty="0">
              <a:solidFill>
                <a:srgbClr val="0E0E0E"/>
              </a:solidFill>
              <a:effectLst/>
              <a:latin typeface=".SF NS"/>
            </a:endParaRPr>
          </a:p>
          <a:p>
            <a:r>
              <a:rPr lang="en-CA" b="1" dirty="0">
                <a:solidFill>
                  <a:srgbClr val="0E0E0E"/>
                </a:solidFill>
                <a:effectLst/>
                <a:latin typeface=".SF NS"/>
              </a:rPr>
              <a:t>Screen Functionality: </a:t>
            </a:r>
            <a:r>
              <a:rPr lang="en-CA" dirty="0">
                <a:solidFill>
                  <a:srgbClr val="0E0E0E"/>
                </a:solidFill>
                <a:latin typeface=".SF NS"/>
              </a:rPr>
              <a:t>written e</a:t>
            </a:r>
            <a:r>
              <a:rPr lang="en-CA" dirty="0">
                <a:solidFill>
                  <a:srgbClr val="0E0E0E"/>
                </a:solidFill>
                <a:effectLst/>
                <a:latin typeface=".SF NS"/>
              </a:rPr>
              <a:t>xplanation of CTC’s customer-centric approach.</a:t>
            </a:r>
          </a:p>
          <a:p>
            <a:endParaRPr lang="en-CA" dirty="0">
              <a:solidFill>
                <a:srgbClr val="0E0E0E"/>
              </a:solidFill>
              <a:effectLst/>
              <a:latin typeface=".SF NS"/>
            </a:endParaRPr>
          </a:p>
        </p:txBody>
      </p:sp>
      <p:sp>
        <p:nvSpPr>
          <p:cNvPr id="24" name="TextBox 23">
            <a:extLst>
              <a:ext uri="{FF2B5EF4-FFF2-40B4-BE49-F238E27FC236}">
                <a16:creationId xmlns:a16="http://schemas.microsoft.com/office/drawing/2014/main" id="{B89EDC46-E231-04F9-7947-31F6B3BECB65}"/>
              </a:ext>
            </a:extLst>
          </p:cNvPr>
          <p:cNvSpPr txBox="1"/>
          <p:nvPr/>
        </p:nvSpPr>
        <p:spPr>
          <a:xfrm>
            <a:off x="653143" y="1163600"/>
            <a:ext cx="6064898" cy="2308324"/>
          </a:xfrm>
          <a:prstGeom prst="rect">
            <a:avLst/>
          </a:prstGeom>
          <a:noFill/>
        </p:spPr>
        <p:txBody>
          <a:bodyPr wrap="square" rtlCol="0">
            <a:spAutoFit/>
          </a:bodyPr>
          <a:lstStyle/>
          <a:p>
            <a:r>
              <a:rPr lang="en-US" b="1" dirty="0"/>
              <a:t>Title: </a:t>
            </a:r>
            <a:r>
              <a:rPr lang="en-CA" dirty="0">
                <a:solidFill>
                  <a:srgbClr val="0E0E0E"/>
                </a:solidFill>
                <a:effectLst/>
                <a:latin typeface=".SF NS"/>
              </a:rPr>
              <a:t>Product Safety</a:t>
            </a:r>
          </a:p>
          <a:p>
            <a:endParaRPr lang="en-CA" dirty="0">
              <a:solidFill>
                <a:srgbClr val="0E0E0E"/>
              </a:solidFill>
              <a:latin typeface=".SF NS"/>
            </a:endParaRPr>
          </a:p>
          <a:p>
            <a:r>
              <a:rPr lang="en-US" sz="1800" b="1" dirty="0">
                <a:effectLst/>
                <a:latin typeface="Aptos" panose="020B0004020202020204" pitchFamily="34" charset="0"/>
                <a:ea typeface="Aptos" panose="020B0004020202020204" pitchFamily="34" charset="0"/>
                <a:cs typeface="Arial" panose="020B0604020202020204" pitchFamily="34" charset="0"/>
              </a:rPr>
              <a:t>Text</a:t>
            </a:r>
            <a:r>
              <a:rPr lang="en-US" sz="1800" dirty="0">
                <a:effectLst/>
                <a:latin typeface="Aptos" panose="020B0004020202020204" pitchFamily="34" charset="0"/>
                <a:ea typeface="Aptos" panose="020B0004020202020204" pitchFamily="34" charset="0"/>
                <a:cs typeface="Arial" panose="020B0604020202020204" pitchFamily="34" charset="0"/>
              </a:rPr>
              <a:t>:</a:t>
            </a:r>
          </a:p>
          <a:p>
            <a:r>
              <a:rPr lang="en-CA" dirty="0">
                <a:solidFill>
                  <a:srgbClr val="0E0E0E"/>
                </a:solidFill>
                <a:effectLst/>
                <a:latin typeface=".SF NS"/>
              </a:rPr>
              <a:t>• </a:t>
            </a:r>
            <a:r>
              <a:rPr lang="en-US" dirty="0"/>
              <a:t>Products must </a:t>
            </a:r>
            <a:r>
              <a:rPr lang="en-CA" sz="1800" kern="1200" dirty="0">
                <a:solidFill>
                  <a:schemeClr val="dk1"/>
                </a:solidFill>
                <a:effectLst/>
                <a:latin typeface="+mn-lt"/>
                <a:ea typeface="+mn-ea"/>
                <a:cs typeface="+mn-cs"/>
              </a:rPr>
              <a:t>meet the safety standards</a:t>
            </a:r>
          </a:p>
          <a:p>
            <a:r>
              <a:rPr lang="en-CA" dirty="0">
                <a:solidFill>
                  <a:srgbClr val="0E0E0E"/>
                </a:solidFill>
                <a:effectLst/>
                <a:latin typeface=".SF NS"/>
              </a:rPr>
              <a:t>• </a:t>
            </a:r>
            <a:r>
              <a:rPr lang="en-CA" sz="1800" kern="1200" dirty="0">
                <a:solidFill>
                  <a:schemeClr val="dk1"/>
                </a:solidFill>
                <a:effectLst/>
                <a:latin typeface="+mn-lt"/>
                <a:ea typeface="+mn-ea"/>
                <a:cs typeface="+mn-cs"/>
              </a:rPr>
              <a:t>Employees must ensure compliance with health and safety requirements</a:t>
            </a:r>
          </a:p>
          <a:p>
            <a:endParaRPr lang="en-CA" sz="1800" kern="1200" dirty="0">
              <a:solidFill>
                <a:schemeClr val="dk1"/>
              </a:solidFill>
              <a:effectLst/>
              <a:latin typeface="+mn-lt"/>
              <a:ea typeface="+mn-ea"/>
              <a:cs typeface="+mn-cs"/>
            </a:endParaRPr>
          </a:p>
          <a:p>
            <a:endParaRPr lang="en-US" dirty="0"/>
          </a:p>
        </p:txBody>
      </p:sp>
    </p:spTree>
    <p:extLst>
      <p:ext uri="{BB962C8B-B14F-4D97-AF65-F5344CB8AC3E}">
        <p14:creationId xmlns:p14="http://schemas.microsoft.com/office/powerpoint/2010/main" val="13289441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8D26B7-3EC7-B4B3-48E8-2DBDB94FD69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053C15B-C488-247E-F50B-26016F5DC08F}"/>
              </a:ext>
            </a:extLst>
          </p:cNvPr>
          <p:cNvSpPr/>
          <p:nvPr/>
        </p:nvSpPr>
        <p:spPr>
          <a:xfrm>
            <a:off x="273844" y="248412"/>
            <a:ext cx="11644312" cy="4032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E8070C3D-AC11-2C49-5DD4-19B56C207383}"/>
              </a:ext>
            </a:extLst>
          </p:cNvPr>
          <p:cNvSpPr/>
          <p:nvPr/>
        </p:nvSpPr>
        <p:spPr>
          <a:xfrm>
            <a:off x="342900" y="694476"/>
            <a:ext cx="6858000" cy="3105999"/>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46621473-6FA2-49C8-AFEC-76F3C273A814}"/>
              </a:ext>
            </a:extLst>
          </p:cNvPr>
          <p:cNvSpPr/>
          <p:nvPr/>
        </p:nvSpPr>
        <p:spPr>
          <a:xfrm>
            <a:off x="7458075" y="694476"/>
            <a:ext cx="4460081" cy="231605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8" name="Table 7">
            <a:extLst>
              <a:ext uri="{FF2B5EF4-FFF2-40B4-BE49-F238E27FC236}">
                <a16:creationId xmlns:a16="http://schemas.microsoft.com/office/drawing/2014/main" id="{3766CADC-F6EB-5D50-8797-5EDA933EA7CD}"/>
              </a:ext>
            </a:extLst>
          </p:cNvPr>
          <p:cNvGraphicFramePr>
            <a:graphicFrameLocks noGrp="1"/>
          </p:cNvGraphicFramePr>
          <p:nvPr>
            <p:extLst>
              <p:ext uri="{D42A27DB-BD31-4B8C-83A1-F6EECF244321}">
                <p14:modId xmlns:p14="http://schemas.microsoft.com/office/powerpoint/2010/main" val="4081326939"/>
              </p:ext>
            </p:extLst>
          </p:nvPr>
        </p:nvGraphicFramePr>
        <p:xfrm>
          <a:off x="7447658" y="3079533"/>
          <a:ext cx="4391026" cy="3009984"/>
        </p:xfrm>
        <a:graphic>
          <a:graphicData uri="http://schemas.openxmlformats.org/drawingml/2006/table">
            <a:tbl>
              <a:tblPr firstRow="1" bandRow="1">
                <a:tableStyleId>{5C22544A-7EE6-4342-B048-85BDC9FD1C3A}</a:tableStyleId>
              </a:tblPr>
              <a:tblGrid>
                <a:gridCol w="2195513">
                  <a:extLst>
                    <a:ext uri="{9D8B030D-6E8A-4147-A177-3AD203B41FA5}">
                      <a16:colId xmlns:a16="http://schemas.microsoft.com/office/drawing/2014/main" val="639812973"/>
                    </a:ext>
                  </a:extLst>
                </a:gridCol>
                <a:gridCol w="2195513">
                  <a:extLst>
                    <a:ext uri="{9D8B030D-6E8A-4147-A177-3AD203B41FA5}">
                      <a16:colId xmlns:a16="http://schemas.microsoft.com/office/drawing/2014/main" val="2463367939"/>
                    </a:ext>
                  </a:extLst>
                </a:gridCol>
              </a:tblGrid>
              <a:tr h="457166">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Media and interactivity</a:t>
                      </a:r>
                    </a:p>
                  </a:txBody>
                  <a:tcPr/>
                </a:tc>
                <a:tc hMerge="1">
                  <a:txBody>
                    <a:bodyPr/>
                    <a:lstStyle/>
                    <a:p>
                      <a:endParaRPr lang="en-US" dirty="0"/>
                    </a:p>
                  </a:txBody>
                  <a:tcPr/>
                </a:tc>
                <a:extLst>
                  <a:ext uri="{0D108BD9-81ED-4DB2-BD59-A6C34878D82A}">
                    <a16:rowId xmlns:a16="http://schemas.microsoft.com/office/drawing/2014/main" val="1755190821"/>
                  </a:ext>
                </a:extLst>
              </a:tr>
              <a:tr h="578733">
                <a:tc>
                  <a:txBody>
                    <a:bodyPr/>
                    <a:lstStyle/>
                    <a:p>
                      <a:r>
                        <a:rPr lang="en-US" sz="1800" kern="1200" dirty="0">
                          <a:solidFill>
                            <a:schemeClr val="dk1"/>
                          </a:solidFill>
                          <a:effectLst/>
                          <a:latin typeface="+mn-lt"/>
                          <a:ea typeface="+mn-ea"/>
                          <a:cs typeface="+mn-cs"/>
                        </a:rPr>
                        <a:t>Canadian Tire logo and tagline</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00001.png </a:t>
                      </a:r>
                      <a:endParaRPr lang="en-US" dirty="0"/>
                    </a:p>
                  </a:txBody>
                  <a:tcPr/>
                </a:tc>
                <a:extLst>
                  <a:ext uri="{0D108BD9-81ED-4DB2-BD59-A6C34878D82A}">
                    <a16:rowId xmlns:a16="http://schemas.microsoft.com/office/drawing/2014/main" val="1893647286"/>
                  </a:ext>
                </a:extLst>
              </a:tr>
              <a:tr h="457166">
                <a:tc>
                  <a:txBody>
                    <a:bodyPr/>
                    <a:lstStyle/>
                    <a:p>
                      <a:r>
                        <a:rPr lang="en-US" sz="1800" kern="1200" dirty="0">
                          <a:solidFill>
                            <a:schemeClr val="dk1"/>
                          </a:solidFill>
                          <a:effectLst/>
                          <a:latin typeface="+mn-lt"/>
                          <a:ea typeface="+mn-ea"/>
                          <a:cs typeface="+mn-cs"/>
                        </a:rPr>
                        <a:t>Voice Over</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Hours&amp;wages_Script.mp3 </a:t>
                      </a:r>
                      <a:endParaRPr lang="en-US" dirty="0"/>
                    </a:p>
                  </a:txBody>
                  <a:tcPr/>
                </a:tc>
                <a:extLst>
                  <a:ext uri="{0D108BD9-81ED-4DB2-BD59-A6C34878D82A}">
                    <a16:rowId xmlns:a16="http://schemas.microsoft.com/office/drawing/2014/main" val="1455925698"/>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kern="1200" dirty="0">
                        <a:solidFill>
                          <a:schemeClr val="dk1"/>
                        </a:solidFill>
                        <a:effectLst/>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2733688411"/>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kern="1200" dirty="0">
                        <a:solidFill>
                          <a:schemeClr val="dk1"/>
                        </a:solidFill>
                        <a:effectLst/>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2820722520"/>
                  </a:ext>
                </a:extLst>
              </a:tr>
            </a:tbl>
          </a:graphicData>
        </a:graphic>
      </p:graphicFrame>
      <p:sp>
        <p:nvSpPr>
          <p:cNvPr id="11" name="TextBox 10">
            <a:extLst>
              <a:ext uri="{FF2B5EF4-FFF2-40B4-BE49-F238E27FC236}">
                <a16:creationId xmlns:a16="http://schemas.microsoft.com/office/drawing/2014/main" id="{ADEE5302-7EAC-05FD-C4E0-BD7DE532C1E3}"/>
              </a:ext>
            </a:extLst>
          </p:cNvPr>
          <p:cNvSpPr txBox="1"/>
          <p:nvPr/>
        </p:nvSpPr>
        <p:spPr>
          <a:xfrm>
            <a:off x="273845" y="248412"/>
            <a:ext cx="11230296" cy="2031325"/>
          </a:xfrm>
          <a:prstGeom prst="rect">
            <a:avLst/>
          </a:prstGeom>
          <a:noFill/>
        </p:spPr>
        <p:txBody>
          <a:bodyPr wrap="square" rtlCol="0">
            <a:spAutoFit/>
          </a:bodyPr>
          <a:lstStyle/>
          <a:p>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Course Title: Commitment1 &gt; Fair Hours and Wages</a:t>
            </a:r>
          </a:p>
          <a:p>
            <a:endPar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a:p>
            <a:endPar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a:p>
            <a:endParaRPr lang="en-CA" dirty="0">
              <a:solidFill>
                <a:schemeClr val="bg1"/>
              </a:solidFill>
              <a:effectLst/>
              <a:latin typeface=".SF NS"/>
            </a:endParaRPr>
          </a:p>
          <a:p>
            <a:endParaRPr lang="en-CA" dirty="0">
              <a:solidFill>
                <a:schemeClr val="bg1"/>
              </a:solidFill>
              <a:effectLst/>
              <a:latin typeface=".SF NS"/>
            </a:endParaRPr>
          </a:p>
          <a:p>
            <a:endParaRPr lang="en-CA" dirty="0">
              <a:solidFill>
                <a:schemeClr val="bg1"/>
              </a:solidFill>
              <a:effectLst/>
              <a:latin typeface=".SF NS"/>
            </a:endParaRPr>
          </a:p>
          <a:p>
            <a:r>
              <a:rPr lang="en-US" b="1" kern="100" dirty="0">
                <a:solidFill>
                  <a:schemeClr val="bg1"/>
                </a:solidFill>
                <a:latin typeface="Aptos" panose="020B0004020202020204" pitchFamily="34" charset="0"/>
                <a:ea typeface="Aptos" panose="020B0004020202020204" pitchFamily="34" charset="0"/>
                <a:cs typeface="Arial" panose="020B0604020202020204" pitchFamily="34" charset="0"/>
              </a:rPr>
              <a:t> </a:t>
            </a:r>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 </a:t>
            </a:r>
            <a:endParaRPr lang="en-CA" sz="1800"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F6A14EF3-B890-BEFD-7F08-B540E490FCE3}"/>
              </a:ext>
            </a:extLst>
          </p:cNvPr>
          <p:cNvSpPr txBox="1"/>
          <p:nvPr/>
        </p:nvSpPr>
        <p:spPr>
          <a:xfrm>
            <a:off x="2197077" y="722940"/>
            <a:ext cx="3149645" cy="369332"/>
          </a:xfrm>
          <a:prstGeom prst="rect">
            <a:avLst/>
          </a:prstGeom>
          <a:noFill/>
        </p:spPr>
        <p:txBody>
          <a:bodyPr wrap="none" rtlCol="0">
            <a:spAutoFit/>
          </a:bodyPr>
          <a:lstStyle/>
          <a:p>
            <a:r>
              <a:rPr lang="en-US" dirty="0">
                <a:solidFill>
                  <a:schemeClr val="bg1">
                    <a:lumMod val="65000"/>
                  </a:schemeClr>
                </a:solidFill>
              </a:rPr>
              <a:t>Screen layout/ On screen text </a:t>
            </a:r>
          </a:p>
        </p:txBody>
      </p:sp>
      <p:graphicFrame>
        <p:nvGraphicFramePr>
          <p:cNvPr id="14" name="Table 13">
            <a:extLst>
              <a:ext uri="{FF2B5EF4-FFF2-40B4-BE49-F238E27FC236}">
                <a16:creationId xmlns:a16="http://schemas.microsoft.com/office/drawing/2014/main" id="{B255C75D-02F1-4645-942D-93BF9F826A03}"/>
              </a:ext>
            </a:extLst>
          </p:cNvPr>
          <p:cNvGraphicFramePr>
            <a:graphicFrameLocks noGrp="1"/>
          </p:cNvGraphicFramePr>
          <p:nvPr>
            <p:extLst>
              <p:ext uri="{D42A27DB-BD31-4B8C-83A1-F6EECF244321}">
                <p14:modId xmlns:p14="http://schemas.microsoft.com/office/powerpoint/2010/main" val="156781814"/>
              </p:ext>
            </p:extLst>
          </p:nvPr>
        </p:nvGraphicFramePr>
        <p:xfrm>
          <a:off x="342900" y="3871803"/>
          <a:ext cx="6858000" cy="731520"/>
        </p:xfrm>
        <a:graphic>
          <a:graphicData uri="http://schemas.openxmlformats.org/drawingml/2006/table">
            <a:tbl>
              <a:tblPr firstRow="1" bandRow="1">
                <a:tableStyleId>{5C22544A-7EE6-4342-B048-85BDC9FD1C3A}</a:tableStyleId>
              </a:tblPr>
              <a:tblGrid>
                <a:gridCol w="1410744">
                  <a:extLst>
                    <a:ext uri="{9D8B030D-6E8A-4147-A177-3AD203B41FA5}">
                      <a16:colId xmlns:a16="http://schemas.microsoft.com/office/drawing/2014/main" val="4101885158"/>
                    </a:ext>
                  </a:extLst>
                </a:gridCol>
                <a:gridCol w="1277655">
                  <a:extLst>
                    <a:ext uri="{9D8B030D-6E8A-4147-A177-3AD203B41FA5}">
                      <a16:colId xmlns:a16="http://schemas.microsoft.com/office/drawing/2014/main" val="1568312238"/>
                    </a:ext>
                  </a:extLst>
                </a:gridCol>
                <a:gridCol w="1849620">
                  <a:extLst>
                    <a:ext uri="{9D8B030D-6E8A-4147-A177-3AD203B41FA5}">
                      <a16:colId xmlns:a16="http://schemas.microsoft.com/office/drawing/2014/main" val="13374560"/>
                    </a:ext>
                  </a:extLst>
                </a:gridCol>
                <a:gridCol w="2319981">
                  <a:extLst>
                    <a:ext uri="{9D8B030D-6E8A-4147-A177-3AD203B41FA5}">
                      <a16:colId xmlns:a16="http://schemas.microsoft.com/office/drawing/2014/main" val="1318454291"/>
                    </a:ext>
                  </a:extLst>
                </a:gridCol>
              </a:tblGrid>
              <a:tr h="364387">
                <a:tc gridSpan="4">
                  <a:txBody>
                    <a:bodyPr/>
                    <a:lstStyle/>
                    <a:p>
                      <a:r>
                        <a:rPr lang="en-US" dirty="0"/>
                        <a:t>Navigation buttons </a:t>
                      </a:r>
                    </a:p>
                  </a:txBody>
                  <a:tcPr/>
                </a:tc>
                <a:tc hMerge="1">
                  <a:txBody>
                    <a:bodyPr/>
                    <a:lstStyle/>
                    <a:p>
                      <a:endParaRPr lang="en-US" dirty="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55714881"/>
                  </a:ext>
                </a:extLst>
              </a:tr>
              <a:tr h="364387">
                <a:tc>
                  <a:txBody>
                    <a:bodyPr/>
                    <a:lstStyle/>
                    <a:p>
                      <a:endParaRPr lang="en-US" dirty="0"/>
                    </a:p>
                  </a:txBody>
                  <a:tcPr/>
                </a:tc>
                <a:tc>
                  <a:txBody>
                    <a:bodyPr/>
                    <a:lstStyle/>
                    <a:p>
                      <a:r>
                        <a:rPr lang="en-US" b="0" dirty="0"/>
                        <a:t>Previous</a:t>
                      </a:r>
                      <a:r>
                        <a:rPr lang="en-US" b="1" dirty="0"/>
                        <a:t> </a:t>
                      </a:r>
                    </a:p>
                  </a:txBody>
                  <a:tcPr>
                    <a:lnR w="12700" cap="flat" cmpd="sng" algn="ctr">
                      <a:solidFill>
                        <a:schemeClr val="tx1"/>
                      </a:solidFill>
                      <a:prstDash val="solid"/>
                      <a:round/>
                      <a:headEnd type="none" w="med" len="med"/>
                      <a:tailEnd type="none" w="med" len="med"/>
                    </a:lnR>
                  </a:tcPr>
                </a:tc>
                <a:tc>
                  <a:txBody>
                    <a:bodyPr/>
                    <a:lstStyle/>
                    <a:p>
                      <a:r>
                        <a:rPr lang="en-US" dirty="0"/>
                        <a:t>close</a:t>
                      </a:r>
                    </a:p>
                  </a:txBody>
                  <a:tcPr>
                    <a:lnL w="12700" cap="flat" cmpd="sng" algn="ctr">
                      <a:solidFill>
                        <a:schemeClr val="tx1"/>
                      </a:solidFill>
                      <a:prstDash val="solid"/>
                      <a:round/>
                      <a:headEnd type="none" w="med" len="med"/>
                      <a:tailEnd type="none" w="med" len="med"/>
                    </a:lnL>
                  </a:tcPr>
                </a:tc>
                <a:tc>
                  <a:txBody>
                    <a:bodyPr/>
                    <a:lstStyle/>
                    <a:p>
                      <a:r>
                        <a:rPr lang="en-US" dirty="0">
                          <a:solidFill>
                            <a:schemeClr val="tx1">
                              <a:lumMod val="65000"/>
                              <a:lumOff val="35000"/>
                            </a:schemeClr>
                          </a:solidFill>
                        </a:rPr>
                        <a:t>Advances: By user</a:t>
                      </a:r>
                    </a:p>
                  </a:txBody>
                  <a:tcPr/>
                </a:tc>
                <a:extLst>
                  <a:ext uri="{0D108BD9-81ED-4DB2-BD59-A6C34878D82A}">
                    <a16:rowId xmlns:a16="http://schemas.microsoft.com/office/drawing/2014/main" val="2446138852"/>
                  </a:ext>
                </a:extLst>
              </a:tr>
            </a:tbl>
          </a:graphicData>
        </a:graphic>
      </p:graphicFrame>
      <p:graphicFrame>
        <p:nvGraphicFramePr>
          <p:cNvPr id="16" name="Table 15">
            <a:extLst>
              <a:ext uri="{FF2B5EF4-FFF2-40B4-BE49-F238E27FC236}">
                <a16:creationId xmlns:a16="http://schemas.microsoft.com/office/drawing/2014/main" id="{70CAC911-8EFC-D088-C1A5-8A41E8FA0AE8}"/>
              </a:ext>
            </a:extLst>
          </p:cNvPr>
          <p:cNvGraphicFramePr>
            <a:graphicFrameLocks noGrp="1"/>
          </p:cNvGraphicFramePr>
          <p:nvPr>
            <p:extLst>
              <p:ext uri="{D42A27DB-BD31-4B8C-83A1-F6EECF244321}">
                <p14:modId xmlns:p14="http://schemas.microsoft.com/office/powerpoint/2010/main" val="1112164459"/>
              </p:ext>
            </p:extLst>
          </p:nvPr>
        </p:nvGraphicFramePr>
        <p:xfrm>
          <a:off x="342900" y="4674651"/>
          <a:ext cx="6858000" cy="2011680"/>
        </p:xfrm>
        <a:graphic>
          <a:graphicData uri="http://schemas.openxmlformats.org/drawingml/2006/table">
            <a:tbl>
              <a:tblPr firstRow="1" bandRow="1">
                <a:tableStyleId>{5C22544A-7EE6-4342-B048-85BDC9FD1C3A}</a:tableStyleId>
              </a:tblPr>
              <a:tblGrid>
                <a:gridCol w="6449786">
                  <a:extLst>
                    <a:ext uri="{9D8B030D-6E8A-4147-A177-3AD203B41FA5}">
                      <a16:colId xmlns:a16="http://schemas.microsoft.com/office/drawing/2014/main" val="161448233"/>
                    </a:ext>
                  </a:extLst>
                </a:gridCol>
                <a:gridCol w="408214">
                  <a:extLst>
                    <a:ext uri="{9D8B030D-6E8A-4147-A177-3AD203B41FA5}">
                      <a16:colId xmlns:a16="http://schemas.microsoft.com/office/drawing/2014/main" val="857131784"/>
                    </a:ext>
                  </a:extLst>
                </a:gridCol>
              </a:tblGrid>
              <a:tr h="340768">
                <a:tc>
                  <a:txBody>
                    <a:bodyPr/>
                    <a:lstStyle/>
                    <a:p>
                      <a:r>
                        <a:rPr lang="en-US" dirty="0"/>
                        <a:t>Voice Over</a:t>
                      </a:r>
                    </a:p>
                  </a:txBody>
                  <a:tcPr/>
                </a:tc>
                <a:tc>
                  <a:txBody>
                    <a:bodyPr/>
                    <a:lstStyle/>
                    <a:p>
                      <a:endParaRPr lang="en-US" dirty="0"/>
                    </a:p>
                  </a:txBody>
                  <a:tcPr/>
                </a:tc>
                <a:extLst>
                  <a:ext uri="{0D108BD9-81ED-4DB2-BD59-A6C34878D82A}">
                    <a16:rowId xmlns:a16="http://schemas.microsoft.com/office/drawing/2014/main" val="444259247"/>
                  </a:ext>
                </a:extLst>
              </a:tr>
              <a:tr h="1594169">
                <a:tc>
                  <a:txBody>
                    <a:bodyPr/>
                    <a:lstStyle/>
                    <a:p>
                      <a:r>
                        <a:rPr lang="en-CA" sz="1200" kern="1200" dirty="0">
                          <a:solidFill>
                            <a:schemeClr val="dk1"/>
                          </a:solidFill>
                          <a:effectLst/>
                          <a:latin typeface="+mn-lt"/>
                          <a:ea typeface="+mn-ea"/>
                          <a:cs typeface="+mn-cs"/>
                        </a:rPr>
                        <a:t>Canadian Tire  will comply with applicable laws and regulations on appropriate wages and working hours covering the following key areas: </a:t>
                      </a:r>
                    </a:p>
                    <a:p>
                      <a:r>
                        <a:rPr lang="en-CA" sz="1200" b="0" kern="1200" dirty="0">
                          <a:solidFill>
                            <a:schemeClr val="dk1"/>
                          </a:solidFill>
                          <a:effectLst/>
                          <a:latin typeface="+mn-lt"/>
                          <a:ea typeface="+mn-ea"/>
                          <a:cs typeface="+mn-cs"/>
                        </a:rPr>
                        <a:t>Rest breaks </a:t>
                      </a:r>
                    </a:p>
                    <a:p>
                      <a:r>
                        <a:rPr lang="en-CA" sz="1200" b="0" kern="1200" dirty="0">
                          <a:solidFill>
                            <a:schemeClr val="dk1"/>
                          </a:solidFill>
                          <a:effectLst/>
                          <a:latin typeface="+mn-lt"/>
                          <a:ea typeface="+mn-ea"/>
                          <a:cs typeface="+mn-cs"/>
                        </a:rPr>
                        <a:t>Days of rest </a:t>
                      </a:r>
                    </a:p>
                    <a:p>
                      <a:r>
                        <a:rPr lang="en-CA" sz="1200" b="0" kern="1200" dirty="0">
                          <a:solidFill>
                            <a:schemeClr val="dk1"/>
                          </a:solidFill>
                          <a:effectLst/>
                          <a:latin typeface="+mn-lt"/>
                          <a:ea typeface="+mn-ea"/>
                          <a:cs typeface="+mn-cs"/>
                        </a:rPr>
                        <a:t>Overtime pay </a:t>
                      </a:r>
                    </a:p>
                    <a:p>
                      <a:r>
                        <a:rPr lang="en-CA" sz="1200" b="0" kern="1200" dirty="0">
                          <a:solidFill>
                            <a:schemeClr val="dk1"/>
                          </a:solidFill>
                          <a:effectLst/>
                          <a:latin typeface="+mn-lt"/>
                          <a:ea typeface="+mn-ea"/>
                          <a:cs typeface="+mn-cs"/>
                        </a:rPr>
                        <a:t>Minimum wage requirements </a:t>
                      </a:r>
                    </a:p>
                    <a:p>
                      <a:r>
                        <a:rPr lang="en-CA" sz="1200" b="0" kern="1200" dirty="0">
                          <a:solidFill>
                            <a:schemeClr val="dk1"/>
                          </a:solidFill>
                          <a:effectLst/>
                          <a:latin typeface="+mn-lt"/>
                          <a:ea typeface="+mn-ea"/>
                          <a:cs typeface="+mn-cs"/>
                        </a:rPr>
                        <a:t>Hours for minors and child labour laws </a:t>
                      </a:r>
                    </a:p>
                    <a:p>
                      <a:r>
                        <a:rPr lang="en-CA" sz="1200" kern="1200" dirty="0">
                          <a:solidFill>
                            <a:schemeClr val="dk1"/>
                          </a:solidFill>
                          <a:effectLst/>
                          <a:latin typeface="+mn-lt"/>
                          <a:ea typeface="+mn-ea"/>
                          <a:cs typeface="+mn-cs"/>
                        </a:rPr>
                        <a:t>we will manage pay and working hours requirements under Human Resources policies</a:t>
                      </a:r>
                      <a:r>
                        <a:rPr lang="en-CA" sz="1800" kern="1200" dirty="0">
                          <a:solidFill>
                            <a:schemeClr val="dk1"/>
                          </a:solidFill>
                          <a:effectLst/>
                          <a:latin typeface="+mn-lt"/>
                          <a:ea typeface="+mn-ea"/>
                          <a:cs typeface="+mn-cs"/>
                        </a:rPr>
                        <a:t>. </a:t>
                      </a:r>
                    </a:p>
                  </a:txBody>
                  <a:tcPr/>
                </a:tc>
                <a:tc>
                  <a:txBody>
                    <a:bodyPr/>
                    <a:lstStyle/>
                    <a:p>
                      <a:endParaRPr lang="en-US" dirty="0"/>
                    </a:p>
                  </a:txBody>
                  <a:tcPr/>
                </a:tc>
                <a:extLst>
                  <a:ext uri="{0D108BD9-81ED-4DB2-BD59-A6C34878D82A}">
                    <a16:rowId xmlns:a16="http://schemas.microsoft.com/office/drawing/2014/main" val="1372340830"/>
                  </a:ext>
                </a:extLst>
              </a:tr>
            </a:tbl>
          </a:graphicData>
        </a:graphic>
      </p:graphicFrame>
      <p:sp>
        <p:nvSpPr>
          <p:cNvPr id="17" name="TextBox 16">
            <a:extLst>
              <a:ext uri="{FF2B5EF4-FFF2-40B4-BE49-F238E27FC236}">
                <a16:creationId xmlns:a16="http://schemas.microsoft.com/office/drawing/2014/main" id="{02ECDFAF-73FB-804F-AD9E-68802C3E741E}"/>
              </a:ext>
            </a:extLst>
          </p:cNvPr>
          <p:cNvSpPr txBox="1"/>
          <p:nvPr/>
        </p:nvSpPr>
        <p:spPr>
          <a:xfrm>
            <a:off x="9141007" y="248412"/>
            <a:ext cx="1989438" cy="369332"/>
          </a:xfrm>
          <a:prstGeom prst="rect">
            <a:avLst/>
          </a:prstGeom>
          <a:noFill/>
        </p:spPr>
        <p:txBody>
          <a:bodyPr wrap="square" rtlCol="0">
            <a:spAutoFit/>
          </a:bodyPr>
          <a:lstStyle/>
          <a:p>
            <a:r>
              <a:rPr lang="en-US" dirty="0">
                <a:solidFill>
                  <a:schemeClr val="bg1"/>
                </a:solidFill>
              </a:rPr>
              <a:t>Screen ID: 02-007 </a:t>
            </a:r>
          </a:p>
        </p:txBody>
      </p:sp>
      <p:cxnSp>
        <p:nvCxnSpPr>
          <p:cNvPr id="19" name="Straight Connector 18">
            <a:extLst>
              <a:ext uri="{FF2B5EF4-FFF2-40B4-BE49-F238E27FC236}">
                <a16:creationId xmlns:a16="http://schemas.microsoft.com/office/drawing/2014/main" id="{A13E1A30-3B6B-F399-6ACC-8D799AA37C56}"/>
              </a:ext>
            </a:extLst>
          </p:cNvPr>
          <p:cNvCxnSpPr/>
          <p:nvPr/>
        </p:nvCxnSpPr>
        <p:spPr>
          <a:xfrm>
            <a:off x="8600303" y="248411"/>
            <a:ext cx="0" cy="403201"/>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43309EF7-1A73-4BD0-3AFE-0A178D796C14}"/>
              </a:ext>
            </a:extLst>
          </p:cNvPr>
          <p:cNvSpPr/>
          <p:nvPr/>
        </p:nvSpPr>
        <p:spPr>
          <a:xfrm>
            <a:off x="7458075" y="708708"/>
            <a:ext cx="4460081" cy="35509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t>Notes </a:t>
            </a:r>
          </a:p>
        </p:txBody>
      </p:sp>
      <p:sp>
        <p:nvSpPr>
          <p:cNvPr id="22" name="TextBox 21">
            <a:extLst>
              <a:ext uri="{FF2B5EF4-FFF2-40B4-BE49-F238E27FC236}">
                <a16:creationId xmlns:a16="http://schemas.microsoft.com/office/drawing/2014/main" id="{505E20A1-5975-E1F4-8B32-48ED45A119B7}"/>
              </a:ext>
            </a:extLst>
          </p:cNvPr>
          <p:cNvSpPr txBox="1"/>
          <p:nvPr/>
        </p:nvSpPr>
        <p:spPr>
          <a:xfrm>
            <a:off x="7487783" y="1190010"/>
            <a:ext cx="4301138" cy="1477328"/>
          </a:xfrm>
          <a:prstGeom prst="rect">
            <a:avLst/>
          </a:prstGeom>
          <a:noFill/>
        </p:spPr>
        <p:txBody>
          <a:bodyPr wrap="square" rtlCol="0">
            <a:spAutoFit/>
          </a:bodyPr>
          <a:lstStyle/>
          <a:p>
            <a:r>
              <a:rPr lang="en-CA" b="1" dirty="0">
                <a:solidFill>
                  <a:srgbClr val="0E0E0E"/>
                </a:solidFill>
                <a:effectLst/>
                <a:latin typeface=".SF NS"/>
              </a:rPr>
              <a:t>Interaction Type: </a:t>
            </a:r>
            <a:r>
              <a:rPr lang="en-CA" dirty="0">
                <a:solidFill>
                  <a:srgbClr val="0E0E0E"/>
                </a:solidFill>
                <a:effectLst/>
                <a:latin typeface=".SF NS"/>
              </a:rPr>
              <a:t>Text/ image </a:t>
            </a:r>
          </a:p>
          <a:p>
            <a:endParaRPr lang="en-CA" dirty="0">
              <a:solidFill>
                <a:srgbClr val="0E0E0E"/>
              </a:solidFill>
              <a:effectLst/>
              <a:latin typeface=".SF NS"/>
            </a:endParaRPr>
          </a:p>
          <a:p>
            <a:r>
              <a:rPr lang="en-CA" b="1" dirty="0">
                <a:solidFill>
                  <a:srgbClr val="0E0E0E"/>
                </a:solidFill>
                <a:effectLst/>
                <a:latin typeface=".SF NS"/>
              </a:rPr>
              <a:t>Screen Functionality: </a:t>
            </a:r>
            <a:r>
              <a:rPr lang="en-CA" dirty="0">
                <a:solidFill>
                  <a:srgbClr val="0E0E0E"/>
                </a:solidFill>
                <a:latin typeface=".SF NS"/>
              </a:rPr>
              <a:t>written e</a:t>
            </a:r>
            <a:r>
              <a:rPr lang="en-CA" dirty="0">
                <a:solidFill>
                  <a:srgbClr val="0E0E0E"/>
                </a:solidFill>
                <a:effectLst/>
                <a:latin typeface=".SF NS"/>
              </a:rPr>
              <a:t>xplanation of  wage and working hour regulations.</a:t>
            </a:r>
          </a:p>
          <a:p>
            <a:endParaRPr lang="en-CA" dirty="0">
              <a:solidFill>
                <a:srgbClr val="0E0E0E"/>
              </a:solidFill>
              <a:effectLst/>
              <a:latin typeface=".SF NS"/>
            </a:endParaRPr>
          </a:p>
        </p:txBody>
      </p:sp>
      <p:sp>
        <p:nvSpPr>
          <p:cNvPr id="24" name="TextBox 23">
            <a:extLst>
              <a:ext uri="{FF2B5EF4-FFF2-40B4-BE49-F238E27FC236}">
                <a16:creationId xmlns:a16="http://schemas.microsoft.com/office/drawing/2014/main" id="{F1BB1357-26EB-2EEF-70EF-1948E932091A}"/>
              </a:ext>
            </a:extLst>
          </p:cNvPr>
          <p:cNvSpPr txBox="1"/>
          <p:nvPr/>
        </p:nvSpPr>
        <p:spPr>
          <a:xfrm>
            <a:off x="653143" y="1163600"/>
            <a:ext cx="6064898" cy="2585323"/>
          </a:xfrm>
          <a:prstGeom prst="rect">
            <a:avLst/>
          </a:prstGeom>
          <a:noFill/>
        </p:spPr>
        <p:txBody>
          <a:bodyPr wrap="square" rtlCol="0">
            <a:spAutoFit/>
          </a:bodyPr>
          <a:lstStyle/>
          <a:p>
            <a:r>
              <a:rPr lang="en-US" b="1" dirty="0"/>
              <a:t>Title: </a:t>
            </a:r>
            <a:r>
              <a:rPr lang="en-CA" dirty="0">
                <a:solidFill>
                  <a:srgbClr val="0E0E0E"/>
                </a:solidFill>
                <a:effectLst/>
                <a:latin typeface=".SF NS"/>
              </a:rPr>
              <a:t>Fair Hours and Wages</a:t>
            </a:r>
          </a:p>
          <a:p>
            <a:endParaRPr lang="en-CA" dirty="0">
              <a:solidFill>
                <a:srgbClr val="0E0E0E"/>
              </a:solidFill>
              <a:latin typeface=".SF NS"/>
            </a:endParaRPr>
          </a:p>
          <a:p>
            <a:r>
              <a:rPr lang="en-US" sz="1800" b="1" dirty="0">
                <a:effectLst/>
                <a:latin typeface="Aptos" panose="020B0004020202020204" pitchFamily="34" charset="0"/>
                <a:ea typeface="Aptos" panose="020B0004020202020204" pitchFamily="34" charset="0"/>
                <a:cs typeface="Arial" panose="020B0604020202020204" pitchFamily="34" charset="0"/>
              </a:rPr>
              <a:t>Text</a:t>
            </a:r>
            <a:r>
              <a:rPr lang="en-US" sz="1800" dirty="0">
                <a:effectLst/>
                <a:latin typeface="Aptos" panose="020B0004020202020204" pitchFamily="34" charset="0"/>
                <a:ea typeface="Aptos" panose="020B0004020202020204" pitchFamily="34" charset="0"/>
                <a:cs typeface="Arial" panose="020B0604020202020204" pitchFamily="34" charset="0"/>
              </a:rPr>
              <a:t>:</a:t>
            </a:r>
          </a:p>
          <a:p>
            <a:r>
              <a:rPr lang="en-CA" dirty="0">
                <a:solidFill>
                  <a:srgbClr val="211D1E"/>
                </a:solidFill>
                <a:effectLst/>
                <a:latin typeface="Times"/>
              </a:rPr>
              <a:t>Rest breaks </a:t>
            </a:r>
          </a:p>
          <a:p>
            <a:r>
              <a:rPr lang="en-CA" dirty="0">
                <a:solidFill>
                  <a:srgbClr val="211D1E"/>
                </a:solidFill>
                <a:effectLst/>
                <a:latin typeface="Times"/>
              </a:rPr>
              <a:t>Days of rest </a:t>
            </a:r>
          </a:p>
          <a:p>
            <a:r>
              <a:rPr lang="en-CA" dirty="0">
                <a:solidFill>
                  <a:srgbClr val="211D1E"/>
                </a:solidFill>
                <a:effectLst/>
                <a:latin typeface="Times"/>
              </a:rPr>
              <a:t>Overtime pay </a:t>
            </a:r>
          </a:p>
          <a:p>
            <a:r>
              <a:rPr lang="en-CA" dirty="0">
                <a:solidFill>
                  <a:srgbClr val="211D1E"/>
                </a:solidFill>
                <a:effectLst/>
                <a:latin typeface="Times"/>
              </a:rPr>
              <a:t>Minimum wage requirements </a:t>
            </a:r>
          </a:p>
          <a:p>
            <a:r>
              <a:rPr lang="en-CA" dirty="0">
                <a:solidFill>
                  <a:srgbClr val="211D1E"/>
                </a:solidFill>
                <a:effectLst/>
                <a:latin typeface="Times"/>
              </a:rPr>
              <a:t>Hours for minors and child labour laws </a:t>
            </a:r>
            <a:endParaRPr lang="en-CA" dirty="0">
              <a:solidFill>
                <a:srgbClr val="0E0E0E"/>
              </a:solidFill>
              <a:effectLst/>
              <a:latin typeface=".SF NS"/>
            </a:endParaRPr>
          </a:p>
          <a:p>
            <a:endParaRPr lang="en-US" dirty="0"/>
          </a:p>
        </p:txBody>
      </p:sp>
    </p:spTree>
    <p:extLst>
      <p:ext uri="{BB962C8B-B14F-4D97-AF65-F5344CB8AC3E}">
        <p14:creationId xmlns:p14="http://schemas.microsoft.com/office/powerpoint/2010/main" val="844001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1FD405-D400-C564-5DF9-A43B0D92BE4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9C1F225-BE35-0E54-CABB-830110E943E9}"/>
              </a:ext>
            </a:extLst>
          </p:cNvPr>
          <p:cNvSpPr/>
          <p:nvPr/>
        </p:nvSpPr>
        <p:spPr>
          <a:xfrm>
            <a:off x="273844" y="248412"/>
            <a:ext cx="11644312" cy="4032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FE449EF8-0907-E83B-E705-9C8D7602B48C}"/>
              </a:ext>
            </a:extLst>
          </p:cNvPr>
          <p:cNvSpPr/>
          <p:nvPr/>
        </p:nvSpPr>
        <p:spPr>
          <a:xfrm>
            <a:off x="342900" y="694476"/>
            <a:ext cx="6858000" cy="3854938"/>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3C56E29-37DC-593D-BEBE-56E2B118D0FE}"/>
              </a:ext>
            </a:extLst>
          </p:cNvPr>
          <p:cNvSpPr/>
          <p:nvPr/>
        </p:nvSpPr>
        <p:spPr>
          <a:xfrm>
            <a:off x="7458075" y="694476"/>
            <a:ext cx="4460081" cy="231605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8" name="Table 7">
            <a:extLst>
              <a:ext uri="{FF2B5EF4-FFF2-40B4-BE49-F238E27FC236}">
                <a16:creationId xmlns:a16="http://schemas.microsoft.com/office/drawing/2014/main" id="{D8B4ADD7-C10C-08DB-70AA-F3D3663B2B19}"/>
              </a:ext>
            </a:extLst>
          </p:cNvPr>
          <p:cNvGraphicFramePr>
            <a:graphicFrameLocks noGrp="1"/>
          </p:cNvGraphicFramePr>
          <p:nvPr>
            <p:extLst>
              <p:ext uri="{D42A27DB-BD31-4B8C-83A1-F6EECF244321}">
                <p14:modId xmlns:p14="http://schemas.microsoft.com/office/powerpoint/2010/main" val="2765023785"/>
              </p:ext>
            </p:extLst>
          </p:nvPr>
        </p:nvGraphicFramePr>
        <p:xfrm>
          <a:off x="7447658" y="3079533"/>
          <a:ext cx="4391026" cy="3474686"/>
        </p:xfrm>
        <a:graphic>
          <a:graphicData uri="http://schemas.openxmlformats.org/drawingml/2006/table">
            <a:tbl>
              <a:tblPr firstRow="1" bandRow="1">
                <a:tableStyleId>{5C22544A-7EE6-4342-B048-85BDC9FD1C3A}</a:tableStyleId>
              </a:tblPr>
              <a:tblGrid>
                <a:gridCol w="2195513">
                  <a:extLst>
                    <a:ext uri="{9D8B030D-6E8A-4147-A177-3AD203B41FA5}">
                      <a16:colId xmlns:a16="http://schemas.microsoft.com/office/drawing/2014/main" val="639812973"/>
                    </a:ext>
                  </a:extLst>
                </a:gridCol>
                <a:gridCol w="2195513">
                  <a:extLst>
                    <a:ext uri="{9D8B030D-6E8A-4147-A177-3AD203B41FA5}">
                      <a16:colId xmlns:a16="http://schemas.microsoft.com/office/drawing/2014/main" val="2463367939"/>
                    </a:ext>
                  </a:extLst>
                </a:gridCol>
              </a:tblGrid>
              <a:tr h="457166">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Media and interactivity</a:t>
                      </a:r>
                    </a:p>
                    <a:p>
                      <a:endParaRPr lang="en-US" dirty="0"/>
                    </a:p>
                  </a:txBody>
                  <a:tcPr/>
                </a:tc>
                <a:tc hMerge="1">
                  <a:txBody>
                    <a:bodyPr/>
                    <a:lstStyle/>
                    <a:p>
                      <a:endParaRPr lang="en-US" dirty="0"/>
                    </a:p>
                  </a:txBody>
                  <a:tcPr/>
                </a:tc>
                <a:extLst>
                  <a:ext uri="{0D108BD9-81ED-4DB2-BD59-A6C34878D82A}">
                    <a16:rowId xmlns:a16="http://schemas.microsoft.com/office/drawing/2014/main" val="1755190821"/>
                  </a:ext>
                </a:extLst>
              </a:tr>
              <a:tr h="578733">
                <a:tc>
                  <a:txBody>
                    <a:bodyPr/>
                    <a:lstStyle/>
                    <a:p>
                      <a:r>
                        <a:rPr lang="en-US" sz="1800" kern="1200" dirty="0">
                          <a:solidFill>
                            <a:schemeClr val="dk1"/>
                          </a:solidFill>
                          <a:effectLst/>
                          <a:latin typeface="+mn-lt"/>
                          <a:ea typeface="+mn-ea"/>
                          <a:cs typeface="+mn-cs"/>
                        </a:rPr>
                        <a:t>Canadian Tire logo and tagline</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00001.png </a:t>
                      </a:r>
                      <a:endParaRPr lang="en-US" dirty="0"/>
                    </a:p>
                  </a:txBody>
                  <a:tcPr/>
                </a:tc>
                <a:extLst>
                  <a:ext uri="{0D108BD9-81ED-4DB2-BD59-A6C34878D82A}">
                    <a16:rowId xmlns:a16="http://schemas.microsoft.com/office/drawing/2014/main" val="1893647286"/>
                  </a:ext>
                </a:extLst>
              </a:tr>
              <a:tr h="457166">
                <a:tc>
                  <a:txBody>
                    <a:bodyPr/>
                    <a:lstStyle/>
                    <a:p>
                      <a:r>
                        <a:rPr lang="en-US" sz="1800" kern="1200" dirty="0">
                          <a:solidFill>
                            <a:schemeClr val="dk1"/>
                          </a:solidFill>
                          <a:effectLst/>
                          <a:latin typeface="+mn-lt"/>
                          <a:ea typeface="+mn-ea"/>
                          <a:cs typeface="+mn-cs"/>
                        </a:rPr>
                        <a:t>Voice Over</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CO2_Script_04.mp3 </a:t>
                      </a:r>
                      <a:endParaRPr lang="en-US" dirty="0"/>
                    </a:p>
                  </a:txBody>
                  <a:tcPr/>
                </a:tc>
                <a:extLst>
                  <a:ext uri="{0D108BD9-81ED-4DB2-BD59-A6C34878D82A}">
                    <a16:rowId xmlns:a16="http://schemas.microsoft.com/office/drawing/2014/main" val="1455925698"/>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b="0" kern="1200" dirty="0">
                          <a:solidFill>
                            <a:schemeClr val="dk1"/>
                          </a:solidFill>
                          <a:effectLst/>
                          <a:latin typeface="+mn-lt"/>
                          <a:ea typeface="+mn-ea"/>
                          <a:cs typeface="+mn-cs"/>
                        </a:rPr>
                        <a:t>Graphic description</a:t>
                      </a:r>
                    </a:p>
                  </a:txBody>
                  <a:tcPr/>
                </a:tc>
                <a:tc>
                  <a:txBody>
                    <a:bodyPr/>
                    <a:lstStyle/>
                    <a:p>
                      <a:r>
                        <a:rPr lang="en-CA" sz="1800" kern="1200" dirty="0">
                          <a:solidFill>
                            <a:schemeClr val="dk1"/>
                          </a:solidFill>
                          <a:effectLst/>
                          <a:latin typeface="+mn-lt"/>
                          <a:ea typeface="+mn-ea"/>
                          <a:cs typeface="+mn-cs"/>
                        </a:rPr>
                        <a:t>Icons representing the 5 subcategories of commitment 1 which open a pop-up window by clicking on it</a:t>
                      </a:r>
                      <a:endParaRPr lang="en-US" dirty="0"/>
                    </a:p>
                  </a:txBody>
                  <a:tcPr/>
                </a:tc>
                <a:extLst>
                  <a:ext uri="{0D108BD9-81ED-4DB2-BD59-A6C34878D82A}">
                    <a16:rowId xmlns:a16="http://schemas.microsoft.com/office/drawing/2014/main" val="2733688411"/>
                  </a:ext>
                </a:extLst>
              </a:tr>
            </a:tbl>
          </a:graphicData>
        </a:graphic>
      </p:graphicFrame>
      <p:sp>
        <p:nvSpPr>
          <p:cNvPr id="11" name="TextBox 10">
            <a:extLst>
              <a:ext uri="{FF2B5EF4-FFF2-40B4-BE49-F238E27FC236}">
                <a16:creationId xmlns:a16="http://schemas.microsoft.com/office/drawing/2014/main" id="{31577E87-D35C-E05C-E8F8-B56DEF9F8188}"/>
              </a:ext>
            </a:extLst>
          </p:cNvPr>
          <p:cNvSpPr txBox="1"/>
          <p:nvPr/>
        </p:nvSpPr>
        <p:spPr>
          <a:xfrm>
            <a:off x="273845" y="248412"/>
            <a:ext cx="11230296" cy="646331"/>
          </a:xfrm>
          <a:prstGeom prst="rect">
            <a:avLst/>
          </a:prstGeom>
          <a:noFill/>
        </p:spPr>
        <p:txBody>
          <a:bodyPr wrap="square" rtlCol="0">
            <a:spAutoFit/>
          </a:bodyPr>
          <a:lstStyle/>
          <a:p>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Course Title: Commitments &gt; overview page of commitment 2</a:t>
            </a:r>
            <a:endParaRPr lang="en-CA" dirty="0">
              <a:solidFill>
                <a:schemeClr val="bg1"/>
              </a:solidFill>
              <a:effectLst/>
              <a:latin typeface=".SF NS"/>
            </a:endParaRPr>
          </a:p>
          <a:p>
            <a:r>
              <a:rPr lang="en-US" b="1" kern="100" dirty="0">
                <a:solidFill>
                  <a:schemeClr val="bg1"/>
                </a:solidFill>
                <a:latin typeface="Aptos" panose="020B0004020202020204" pitchFamily="34" charset="0"/>
                <a:ea typeface="Aptos" panose="020B0004020202020204" pitchFamily="34" charset="0"/>
                <a:cs typeface="Arial" panose="020B0604020202020204" pitchFamily="34" charset="0"/>
              </a:rPr>
              <a:t> </a:t>
            </a:r>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 </a:t>
            </a:r>
            <a:endParaRPr lang="en-CA" sz="1800"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2F1734F1-5BB8-A4E7-DF9E-11790468B2E6}"/>
              </a:ext>
            </a:extLst>
          </p:cNvPr>
          <p:cNvSpPr txBox="1"/>
          <p:nvPr/>
        </p:nvSpPr>
        <p:spPr>
          <a:xfrm>
            <a:off x="2197077" y="722940"/>
            <a:ext cx="3149645" cy="369332"/>
          </a:xfrm>
          <a:prstGeom prst="rect">
            <a:avLst/>
          </a:prstGeom>
          <a:noFill/>
        </p:spPr>
        <p:txBody>
          <a:bodyPr wrap="none" rtlCol="0">
            <a:spAutoFit/>
          </a:bodyPr>
          <a:lstStyle/>
          <a:p>
            <a:r>
              <a:rPr lang="en-US" dirty="0">
                <a:solidFill>
                  <a:schemeClr val="bg1">
                    <a:lumMod val="65000"/>
                  </a:schemeClr>
                </a:solidFill>
              </a:rPr>
              <a:t>Screen layout/ On screen text </a:t>
            </a:r>
          </a:p>
        </p:txBody>
      </p:sp>
      <p:graphicFrame>
        <p:nvGraphicFramePr>
          <p:cNvPr id="14" name="Table 13">
            <a:extLst>
              <a:ext uri="{FF2B5EF4-FFF2-40B4-BE49-F238E27FC236}">
                <a16:creationId xmlns:a16="http://schemas.microsoft.com/office/drawing/2014/main" id="{83225269-B110-268A-7595-BD9C954FA07A}"/>
              </a:ext>
            </a:extLst>
          </p:cNvPr>
          <p:cNvGraphicFramePr>
            <a:graphicFrameLocks noGrp="1"/>
          </p:cNvGraphicFramePr>
          <p:nvPr/>
        </p:nvGraphicFramePr>
        <p:xfrm>
          <a:off x="419807" y="4679716"/>
          <a:ext cx="6858000" cy="731520"/>
        </p:xfrm>
        <a:graphic>
          <a:graphicData uri="http://schemas.openxmlformats.org/drawingml/2006/table">
            <a:tbl>
              <a:tblPr firstRow="1" bandRow="1">
                <a:tableStyleId>{5C22544A-7EE6-4342-B048-85BDC9FD1C3A}</a:tableStyleId>
              </a:tblPr>
              <a:tblGrid>
                <a:gridCol w="1410744">
                  <a:extLst>
                    <a:ext uri="{9D8B030D-6E8A-4147-A177-3AD203B41FA5}">
                      <a16:colId xmlns:a16="http://schemas.microsoft.com/office/drawing/2014/main" val="4101885158"/>
                    </a:ext>
                  </a:extLst>
                </a:gridCol>
                <a:gridCol w="1277655">
                  <a:extLst>
                    <a:ext uri="{9D8B030D-6E8A-4147-A177-3AD203B41FA5}">
                      <a16:colId xmlns:a16="http://schemas.microsoft.com/office/drawing/2014/main" val="1568312238"/>
                    </a:ext>
                  </a:extLst>
                </a:gridCol>
                <a:gridCol w="1849620">
                  <a:extLst>
                    <a:ext uri="{9D8B030D-6E8A-4147-A177-3AD203B41FA5}">
                      <a16:colId xmlns:a16="http://schemas.microsoft.com/office/drawing/2014/main" val="13374560"/>
                    </a:ext>
                  </a:extLst>
                </a:gridCol>
                <a:gridCol w="2319981">
                  <a:extLst>
                    <a:ext uri="{9D8B030D-6E8A-4147-A177-3AD203B41FA5}">
                      <a16:colId xmlns:a16="http://schemas.microsoft.com/office/drawing/2014/main" val="1318454291"/>
                    </a:ext>
                  </a:extLst>
                </a:gridCol>
              </a:tblGrid>
              <a:tr h="364387">
                <a:tc gridSpan="4">
                  <a:txBody>
                    <a:bodyPr/>
                    <a:lstStyle/>
                    <a:p>
                      <a:r>
                        <a:rPr lang="en-US" dirty="0"/>
                        <a:t>Navigation buttons </a:t>
                      </a:r>
                    </a:p>
                  </a:txBody>
                  <a:tcPr/>
                </a:tc>
                <a:tc hMerge="1">
                  <a:txBody>
                    <a:bodyPr/>
                    <a:lstStyle/>
                    <a:p>
                      <a:endParaRPr lang="en-US" dirty="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55714881"/>
                  </a:ext>
                </a:extLst>
              </a:tr>
              <a:tr h="364387">
                <a:tc>
                  <a:txBody>
                    <a:bodyPr/>
                    <a:lstStyle/>
                    <a:p>
                      <a:r>
                        <a:rPr lang="en-US" dirty="0"/>
                        <a:t>Next </a:t>
                      </a:r>
                    </a:p>
                  </a:txBody>
                  <a:tcPr/>
                </a:tc>
                <a:tc>
                  <a:txBody>
                    <a:bodyPr/>
                    <a:lstStyle/>
                    <a:p>
                      <a:r>
                        <a:rPr lang="en-US" b="0" dirty="0"/>
                        <a:t>Previous</a:t>
                      </a:r>
                      <a:r>
                        <a:rPr lang="en-US" b="1" dirty="0"/>
                        <a:t> </a:t>
                      </a:r>
                    </a:p>
                  </a:txBody>
                  <a:tcPr>
                    <a:lnR w="12700" cap="flat" cmpd="sng" algn="ctr">
                      <a:solidFill>
                        <a:schemeClr val="tx1"/>
                      </a:solidFill>
                      <a:prstDash val="solid"/>
                      <a:round/>
                      <a:headEnd type="none" w="med" len="med"/>
                      <a:tailEnd type="none" w="med" len="med"/>
                    </a:lnR>
                  </a:tcPr>
                </a:tc>
                <a:tc>
                  <a:txBody>
                    <a:bodyPr/>
                    <a:lstStyle/>
                    <a:p>
                      <a:r>
                        <a:rPr lang="en-US" dirty="0"/>
                        <a:t>Overview</a:t>
                      </a:r>
                    </a:p>
                  </a:txBody>
                  <a:tcPr>
                    <a:lnL w="12700" cap="flat" cmpd="sng" algn="ctr">
                      <a:solidFill>
                        <a:schemeClr val="tx1"/>
                      </a:solidFill>
                      <a:prstDash val="solid"/>
                      <a:round/>
                      <a:headEnd type="none" w="med" len="med"/>
                      <a:tailEnd type="none" w="med" len="med"/>
                    </a:lnL>
                  </a:tcPr>
                </a:tc>
                <a:tc>
                  <a:txBody>
                    <a:bodyPr/>
                    <a:lstStyle/>
                    <a:p>
                      <a:r>
                        <a:rPr lang="en-US" dirty="0">
                          <a:solidFill>
                            <a:schemeClr val="tx1">
                              <a:lumMod val="65000"/>
                              <a:lumOff val="35000"/>
                            </a:schemeClr>
                          </a:solidFill>
                        </a:rPr>
                        <a:t>Advances: By user</a:t>
                      </a:r>
                    </a:p>
                  </a:txBody>
                  <a:tcPr/>
                </a:tc>
                <a:extLst>
                  <a:ext uri="{0D108BD9-81ED-4DB2-BD59-A6C34878D82A}">
                    <a16:rowId xmlns:a16="http://schemas.microsoft.com/office/drawing/2014/main" val="2446138852"/>
                  </a:ext>
                </a:extLst>
              </a:tr>
            </a:tbl>
          </a:graphicData>
        </a:graphic>
      </p:graphicFrame>
      <p:graphicFrame>
        <p:nvGraphicFramePr>
          <p:cNvPr id="16" name="Table 15">
            <a:extLst>
              <a:ext uri="{FF2B5EF4-FFF2-40B4-BE49-F238E27FC236}">
                <a16:creationId xmlns:a16="http://schemas.microsoft.com/office/drawing/2014/main" id="{88B99668-01F1-58B0-76AA-2506A7948EDC}"/>
              </a:ext>
            </a:extLst>
          </p:cNvPr>
          <p:cNvGraphicFramePr>
            <a:graphicFrameLocks noGrp="1"/>
          </p:cNvGraphicFramePr>
          <p:nvPr>
            <p:extLst>
              <p:ext uri="{D42A27DB-BD31-4B8C-83A1-F6EECF244321}">
                <p14:modId xmlns:p14="http://schemas.microsoft.com/office/powerpoint/2010/main" val="707725381"/>
              </p:ext>
            </p:extLst>
          </p:nvPr>
        </p:nvGraphicFramePr>
        <p:xfrm>
          <a:off x="419807" y="5516880"/>
          <a:ext cx="6858000" cy="1261983"/>
        </p:xfrm>
        <a:graphic>
          <a:graphicData uri="http://schemas.openxmlformats.org/drawingml/2006/table">
            <a:tbl>
              <a:tblPr firstRow="1" bandRow="1">
                <a:tableStyleId>{5C22544A-7EE6-4342-B048-85BDC9FD1C3A}</a:tableStyleId>
              </a:tblPr>
              <a:tblGrid>
                <a:gridCol w="6858000">
                  <a:extLst>
                    <a:ext uri="{9D8B030D-6E8A-4147-A177-3AD203B41FA5}">
                      <a16:colId xmlns:a16="http://schemas.microsoft.com/office/drawing/2014/main" val="161448233"/>
                    </a:ext>
                  </a:extLst>
                </a:gridCol>
              </a:tblGrid>
              <a:tr h="336083">
                <a:tc>
                  <a:txBody>
                    <a:bodyPr/>
                    <a:lstStyle/>
                    <a:p>
                      <a:r>
                        <a:rPr lang="en-US" dirty="0"/>
                        <a:t>Voice Over</a:t>
                      </a:r>
                    </a:p>
                  </a:txBody>
                  <a:tcPr/>
                </a:tc>
                <a:extLst>
                  <a:ext uri="{0D108BD9-81ED-4DB2-BD59-A6C34878D82A}">
                    <a16:rowId xmlns:a16="http://schemas.microsoft.com/office/drawing/2014/main" val="444259247"/>
                  </a:ext>
                </a:extLst>
              </a:tr>
              <a:tr h="8962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400" kern="1200" dirty="0">
                          <a:solidFill>
                            <a:schemeClr val="dk1"/>
                          </a:solidFill>
                          <a:effectLst/>
                          <a:latin typeface="+mn-lt"/>
                          <a:ea typeface="+mn-ea"/>
                          <a:cs typeface="+mn-cs"/>
                        </a:rPr>
                        <a:t>In this section, we will explore how we protect Canadian Tire’s </a:t>
                      </a:r>
                      <a:r>
                        <a:rPr lang="en-CA" sz="1400" dirty="0">
                          <a:solidFill>
                            <a:srgbClr val="0E0E0E"/>
                          </a:solidFill>
                          <a:effectLst/>
                          <a:latin typeface="Times New Roman" panose="02020603050405020304" pitchFamily="18" charset="0"/>
                        </a:rPr>
                        <a:t>1. </a:t>
                      </a:r>
                      <a:r>
                        <a:rPr lang="en-CA" sz="1400" dirty="0">
                          <a:solidFill>
                            <a:srgbClr val="0E0E0E"/>
                          </a:solidFill>
                          <a:effectLst/>
                          <a:latin typeface=".SF NS"/>
                        </a:rPr>
                        <a:t>Brand and Reputation</a:t>
                      </a:r>
                      <a:r>
                        <a:rPr lang="en-CA" sz="1400" dirty="0">
                          <a:solidFill>
                            <a:srgbClr val="0E0E0E"/>
                          </a:solidFill>
                          <a:latin typeface=".SF NS"/>
                        </a:rPr>
                        <a:t>, </a:t>
                      </a:r>
                      <a:r>
                        <a:rPr lang="en-CA" sz="1400" dirty="0">
                          <a:solidFill>
                            <a:srgbClr val="0E0E0E"/>
                          </a:solidFill>
                          <a:effectLst/>
                          <a:latin typeface=".SF NS"/>
                        </a:rPr>
                        <a:t>Using Company Email</a:t>
                      </a:r>
                      <a:r>
                        <a:rPr lang="en-CA" sz="1400" dirty="0">
                          <a:solidFill>
                            <a:srgbClr val="0E0E0E"/>
                          </a:solidFill>
                          <a:latin typeface=".SF NS"/>
                        </a:rPr>
                        <a:t>, </a:t>
                      </a:r>
                      <a:r>
                        <a:rPr lang="en-CA" sz="1400" dirty="0">
                          <a:solidFill>
                            <a:srgbClr val="0E0E0E"/>
                          </a:solidFill>
                          <a:effectLst/>
                          <a:latin typeface=".SF NS"/>
                        </a:rPr>
                        <a:t>Confidential Information</a:t>
                      </a:r>
                      <a:r>
                        <a:rPr lang="en-CA" sz="1400" dirty="0">
                          <a:solidFill>
                            <a:srgbClr val="0E0E0E"/>
                          </a:solidFill>
                          <a:latin typeface=".SF NS"/>
                        </a:rPr>
                        <a:t>, </a:t>
                      </a:r>
                      <a:r>
                        <a:rPr lang="en-CA" sz="1400" dirty="0">
                          <a:solidFill>
                            <a:srgbClr val="0E0E0E"/>
                          </a:solidFill>
                          <a:effectLst/>
                          <a:latin typeface=".SF NS"/>
                        </a:rPr>
                        <a:t>Cybersecurity and Intellectual Property</a:t>
                      </a:r>
                      <a:r>
                        <a:rPr lang="en-CA" sz="1400" dirty="0">
                          <a:solidFill>
                            <a:srgbClr val="0E0E0E"/>
                          </a:solidFill>
                          <a:latin typeface=".SF NS"/>
                        </a:rPr>
                        <a:t>, </a:t>
                      </a:r>
                      <a:r>
                        <a:rPr lang="en-CA" sz="1400" dirty="0">
                          <a:solidFill>
                            <a:srgbClr val="0E0E0E"/>
                          </a:solidFill>
                          <a:effectLst/>
                          <a:latin typeface=".SF NS"/>
                        </a:rPr>
                        <a:t>Privacy and Information Management. Click on each option to learn more.</a:t>
                      </a:r>
                    </a:p>
                  </a:txBody>
                  <a:tcPr/>
                </a:tc>
                <a:extLst>
                  <a:ext uri="{0D108BD9-81ED-4DB2-BD59-A6C34878D82A}">
                    <a16:rowId xmlns:a16="http://schemas.microsoft.com/office/drawing/2014/main" val="1372340830"/>
                  </a:ext>
                </a:extLst>
              </a:tr>
            </a:tbl>
          </a:graphicData>
        </a:graphic>
      </p:graphicFrame>
      <p:sp>
        <p:nvSpPr>
          <p:cNvPr id="17" name="TextBox 16">
            <a:extLst>
              <a:ext uri="{FF2B5EF4-FFF2-40B4-BE49-F238E27FC236}">
                <a16:creationId xmlns:a16="http://schemas.microsoft.com/office/drawing/2014/main" id="{B3D58C7C-0376-5500-6016-DB674036977B}"/>
              </a:ext>
            </a:extLst>
          </p:cNvPr>
          <p:cNvSpPr txBox="1"/>
          <p:nvPr/>
        </p:nvSpPr>
        <p:spPr>
          <a:xfrm>
            <a:off x="9141007" y="248412"/>
            <a:ext cx="1989438" cy="369332"/>
          </a:xfrm>
          <a:prstGeom prst="rect">
            <a:avLst/>
          </a:prstGeom>
          <a:noFill/>
        </p:spPr>
        <p:txBody>
          <a:bodyPr wrap="square" rtlCol="0">
            <a:spAutoFit/>
          </a:bodyPr>
          <a:lstStyle/>
          <a:p>
            <a:r>
              <a:rPr lang="en-US" dirty="0">
                <a:solidFill>
                  <a:schemeClr val="bg1"/>
                </a:solidFill>
              </a:rPr>
              <a:t>Screen ID: 03-001 </a:t>
            </a:r>
          </a:p>
        </p:txBody>
      </p:sp>
      <p:cxnSp>
        <p:nvCxnSpPr>
          <p:cNvPr id="19" name="Straight Connector 18">
            <a:extLst>
              <a:ext uri="{FF2B5EF4-FFF2-40B4-BE49-F238E27FC236}">
                <a16:creationId xmlns:a16="http://schemas.microsoft.com/office/drawing/2014/main" id="{BDD80B1B-7833-2D90-D476-E2C9D6C0B1D5}"/>
              </a:ext>
            </a:extLst>
          </p:cNvPr>
          <p:cNvCxnSpPr/>
          <p:nvPr/>
        </p:nvCxnSpPr>
        <p:spPr>
          <a:xfrm>
            <a:off x="8600303" y="248411"/>
            <a:ext cx="0" cy="403201"/>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F57B63AE-163E-95A6-3108-AC0FD03D1E54}"/>
              </a:ext>
            </a:extLst>
          </p:cNvPr>
          <p:cNvSpPr/>
          <p:nvPr/>
        </p:nvSpPr>
        <p:spPr>
          <a:xfrm>
            <a:off x="7458075" y="708708"/>
            <a:ext cx="4460081" cy="35509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t>Notes </a:t>
            </a:r>
          </a:p>
        </p:txBody>
      </p:sp>
      <p:sp>
        <p:nvSpPr>
          <p:cNvPr id="22" name="TextBox 21">
            <a:extLst>
              <a:ext uri="{FF2B5EF4-FFF2-40B4-BE49-F238E27FC236}">
                <a16:creationId xmlns:a16="http://schemas.microsoft.com/office/drawing/2014/main" id="{D3A392E5-A1DD-1E97-A098-B4AF48FD0DEE}"/>
              </a:ext>
            </a:extLst>
          </p:cNvPr>
          <p:cNvSpPr txBox="1"/>
          <p:nvPr/>
        </p:nvSpPr>
        <p:spPr>
          <a:xfrm>
            <a:off x="7492602" y="1180771"/>
            <a:ext cx="4301138" cy="2308324"/>
          </a:xfrm>
          <a:prstGeom prst="rect">
            <a:avLst/>
          </a:prstGeom>
          <a:noFill/>
        </p:spPr>
        <p:txBody>
          <a:bodyPr wrap="square" rtlCol="0">
            <a:spAutoFit/>
          </a:bodyPr>
          <a:lstStyle/>
          <a:p>
            <a:r>
              <a:rPr lang="en-CA" b="1" dirty="0">
                <a:solidFill>
                  <a:srgbClr val="0E0E0E"/>
                </a:solidFill>
                <a:effectLst/>
                <a:latin typeface=".SF NS"/>
              </a:rPr>
              <a:t>Interaction Type: </a:t>
            </a:r>
            <a:r>
              <a:rPr lang="en-CA" dirty="0">
                <a:solidFill>
                  <a:srgbClr val="0E0E0E"/>
                </a:solidFill>
                <a:effectLst/>
                <a:latin typeface=".SF NS"/>
              </a:rPr>
              <a:t>clickable hotspots</a:t>
            </a:r>
          </a:p>
          <a:p>
            <a:endParaRPr lang="en-CA" dirty="0">
              <a:solidFill>
                <a:srgbClr val="0E0E0E"/>
              </a:solidFill>
              <a:effectLst/>
              <a:latin typeface=".SF NS"/>
            </a:endParaRPr>
          </a:p>
          <a:p>
            <a:r>
              <a:rPr lang="en-CA" b="1" dirty="0">
                <a:solidFill>
                  <a:srgbClr val="0E0E0E"/>
                </a:solidFill>
                <a:effectLst/>
                <a:latin typeface=".SF NS"/>
              </a:rPr>
              <a:t>Screen Functionality: </a:t>
            </a:r>
            <a:r>
              <a:rPr lang="en-CA" dirty="0">
                <a:solidFill>
                  <a:srgbClr val="0E0E0E"/>
                </a:solidFill>
                <a:effectLst/>
                <a:latin typeface=".SF NS"/>
              </a:rPr>
              <a:t>This slide introduces 5 clickable subcategories. Each click opens a window that provides detailed guidelines and practical examples.</a:t>
            </a:r>
          </a:p>
          <a:p>
            <a:endParaRPr lang="en-CA" dirty="0">
              <a:solidFill>
                <a:srgbClr val="0E0E0E"/>
              </a:solidFill>
              <a:effectLst/>
              <a:latin typeface=".SF NS"/>
            </a:endParaRPr>
          </a:p>
          <a:p>
            <a:endParaRPr lang="en-CA" dirty="0">
              <a:solidFill>
                <a:srgbClr val="0E0E0E"/>
              </a:solidFill>
              <a:effectLst/>
              <a:latin typeface=".SF NS"/>
            </a:endParaRPr>
          </a:p>
        </p:txBody>
      </p:sp>
      <p:sp>
        <p:nvSpPr>
          <p:cNvPr id="24" name="TextBox 23">
            <a:extLst>
              <a:ext uri="{FF2B5EF4-FFF2-40B4-BE49-F238E27FC236}">
                <a16:creationId xmlns:a16="http://schemas.microsoft.com/office/drawing/2014/main" id="{8D526382-B161-64E3-AABC-7B6414428663}"/>
              </a:ext>
            </a:extLst>
          </p:cNvPr>
          <p:cNvSpPr txBox="1"/>
          <p:nvPr/>
        </p:nvSpPr>
        <p:spPr>
          <a:xfrm>
            <a:off x="653143" y="1163600"/>
            <a:ext cx="6064898" cy="3600986"/>
          </a:xfrm>
          <a:prstGeom prst="rect">
            <a:avLst/>
          </a:prstGeom>
          <a:noFill/>
        </p:spPr>
        <p:txBody>
          <a:bodyPr wrap="square" rtlCol="0">
            <a:spAutoFit/>
          </a:bodyPr>
          <a:lstStyle/>
          <a:p>
            <a:r>
              <a:rPr lang="en-US" b="1" dirty="0"/>
              <a:t>Title</a:t>
            </a:r>
            <a:r>
              <a:rPr lang="en-US" dirty="0"/>
              <a:t>: </a:t>
            </a:r>
            <a:r>
              <a:rPr lang="en-CA" dirty="0">
                <a:solidFill>
                  <a:srgbClr val="0E0E0E"/>
                </a:solidFill>
                <a:effectLst/>
                <a:latin typeface=".SF NS"/>
              </a:rPr>
              <a:t>Commitment 2: We Safeguard Our Company Assets, Information, and Reputation</a:t>
            </a:r>
            <a:endParaRPr lang="en-CA" dirty="0">
              <a:solidFill>
                <a:srgbClr val="0E0E0E"/>
              </a:solidFill>
              <a:latin typeface=".SF NS"/>
            </a:endParaRPr>
          </a:p>
          <a:p>
            <a:r>
              <a:rPr lang="en-US" sz="1800" b="1" dirty="0">
                <a:effectLst/>
                <a:latin typeface="Aptos" panose="020B0004020202020204" pitchFamily="34" charset="0"/>
                <a:ea typeface="Aptos" panose="020B0004020202020204" pitchFamily="34" charset="0"/>
                <a:cs typeface="Arial" panose="020B0604020202020204" pitchFamily="34" charset="0"/>
              </a:rPr>
              <a:t>Text</a:t>
            </a:r>
            <a:r>
              <a:rPr lang="en-US" sz="1800" dirty="0">
                <a:effectLst/>
                <a:latin typeface="Aptos" panose="020B0004020202020204" pitchFamily="34" charset="0"/>
                <a:ea typeface="Aptos" panose="020B0004020202020204" pitchFamily="34" charset="0"/>
                <a:cs typeface="Arial" panose="020B0604020202020204" pitchFamily="34" charset="0"/>
              </a:rPr>
              <a:t>:</a:t>
            </a:r>
          </a:p>
          <a:p>
            <a:r>
              <a:rPr lang="en-CA" dirty="0">
                <a:solidFill>
                  <a:srgbClr val="0E0E0E"/>
                </a:solidFill>
                <a:effectLst/>
                <a:latin typeface=".SF NS"/>
              </a:rPr>
              <a:t>Explore each area of Commitment 2 to understand how we treat others respectfully</a:t>
            </a:r>
          </a:p>
          <a:p>
            <a:endParaRPr lang="en-CA" dirty="0">
              <a:solidFill>
                <a:srgbClr val="0E0E0E"/>
              </a:solidFill>
              <a:effectLst/>
              <a:latin typeface=".SF NS"/>
            </a:endParaRPr>
          </a:p>
          <a:p>
            <a:r>
              <a:rPr lang="en-CA" sz="1600" dirty="0">
                <a:solidFill>
                  <a:srgbClr val="0E0E0E"/>
                </a:solidFill>
                <a:effectLst/>
                <a:latin typeface="Times New Roman" panose="02020603050405020304" pitchFamily="18" charset="0"/>
              </a:rPr>
              <a:t>1. </a:t>
            </a:r>
            <a:r>
              <a:rPr lang="en-CA" sz="1600" dirty="0">
                <a:solidFill>
                  <a:srgbClr val="0E0E0E"/>
                </a:solidFill>
                <a:effectLst/>
                <a:latin typeface=".SF NS"/>
              </a:rPr>
              <a:t>Brand and Reputation</a:t>
            </a:r>
            <a:r>
              <a:rPr lang="en-CA" sz="1600" dirty="0">
                <a:solidFill>
                  <a:srgbClr val="0E0E0E"/>
                </a:solidFill>
                <a:latin typeface=".SF NS"/>
              </a:rPr>
              <a:t>, </a:t>
            </a:r>
            <a:r>
              <a:rPr lang="en-CA" sz="1600" dirty="0">
                <a:solidFill>
                  <a:srgbClr val="0E0E0E"/>
                </a:solidFill>
                <a:effectLst/>
                <a:latin typeface="Times New Roman" panose="02020603050405020304" pitchFamily="18" charset="0"/>
              </a:rPr>
              <a:t>2. </a:t>
            </a:r>
            <a:r>
              <a:rPr lang="en-CA" sz="1600" dirty="0">
                <a:solidFill>
                  <a:srgbClr val="0E0E0E"/>
                </a:solidFill>
                <a:effectLst/>
                <a:latin typeface=".SF NS"/>
              </a:rPr>
              <a:t>Using Company Email</a:t>
            </a:r>
            <a:r>
              <a:rPr lang="en-CA" sz="1600" dirty="0">
                <a:solidFill>
                  <a:srgbClr val="0E0E0E"/>
                </a:solidFill>
                <a:latin typeface=".SF NS"/>
              </a:rPr>
              <a:t>, </a:t>
            </a:r>
            <a:r>
              <a:rPr lang="en-CA" sz="1600" dirty="0">
                <a:solidFill>
                  <a:srgbClr val="0E0E0E"/>
                </a:solidFill>
                <a:effectLst/>
                <a:latin typeface="Times New Roman" panose="02020603050405020304" pitchFamily="18" charset="0"/>
              </a:rPr>
              <a:t>3. </a:t>
            </a:r>
            <a:r>
              <a:rPr lang="en-CA" sz="1600" dirty="0">
                <a:solidFill>
                  <a:srgbClr val="0E0E0E"/>
                </a:solidFill>
                <a:effectLst/>
                <a:latin typeface=".SF NS"/>
              </a:rPr>
              <a:t>Confidential Information</a:t>
            </a:r>
            <a:r>
              <a:rPr lang="en-CA" sz="1600" dirty="0">
                <a:solidFill>
                  <a:srgbClr val="0E0E0E"/>
                </a:solidFill>
                <a:latin typeface=".SF NS"/>
              </a:rPr>
              <a:t>, </a:t>
            </a:r>
            <a:r>
              <a:rPr lang="en-CA" sz="1600" dirty="0">
                <a:solidFill>
                  <a:srgbClr val="0E0E0E"/>
                </a:solidFill>
                <a:effectLst/>
                <a:latin typeface="Times New Roman" panose="02020603050405020304" pitchFamily="18" charset="0"/>
              </a:rPr>
              <a:t>4. </a:t>
            </a:r>
            <a:r>
              <a:rPr lang="en-CA" sz="1600" dirty="0">
                <a:solidFill>
                  <a:srgbClr val="0E0E0E"/>
                </a:solidFill>
                <a:effectLst/>
                <a:latin typeface=".SF NS"/>
              </a:rPr>
              <a:t>Cybersecurity and Intellectual Property</a:t>
            </a:r>
            <a:r>
              <a:rPr lang="en-CA" sz="1600" dirty="0">
                <a:solidFill>
                  <a:srgbClr val="0E0E0E"/>
                </a:solidFill>
                <a:latin typeface=".SF NS"/>
              </a:rPr>
              <a:t>, </a:t>
            </a:r>
            <a:r>
              <a:rPr lang="en-CA" sz="1600" dirty="0">
                <a:solidFill>
                  <a:srgbClr val="0E0E0E"/>
                </a:solidFill>
                <a:effectLst/>
                <a:latin typeface="Times New Roman" panose="02020603050405020304" pitchFamily="18" charset="0"/>
              </a:rPr>
              <a:t>5. </a:t>
            </a:r>
            <a:r>
              <a:rPr lang="en-CA" sz="1600" dirty="0">
                <a:solidFill>
                  <a:srgbClr val="0E0E0E"/>
                </a:solidFill>
                <a:effectLst/>
                <a:latin typeface=".SF NS"/>
              </a:rPr>
              <a:t>Privacy and Information Management</a:t>
            </a:r>
          </a:p>
          <a:p>
            <a:endParaRPr lang="en-CA" dirty="0">
              <a:solidFill>
                <a:srgbClr val="0E0E0E"/>
              </a:solidFill>
              <a:effectLst/>
              <a:latin typeface=".SF NS"/>
            </a:endParaRPr>
          </a:p>
          <a:p>
            <a:endParaRPr lang="en-CA" dirty="0">
              <a:solidFill>
                <a:srgbClr val="0E0E0E"/>
              </a:solidFill>
              <a:effectLst/>
              <a:latin typeface=".SF NS"/>
            </a:endParaRPr>
          </a:p>
          <a:p>
            <a:endParaRPr lang="en-CA" dirty="0">
              <a:solidFill>
                <a:srgbClr val="0E0E0E"/>
              </a:solidFill>
              <a:effectLst/>
              <a:latin typeface=".SF NS"/>
            </a:endParaRPr>
          </a:p>
          <a:p>
            <a:endParaRPr lang="en-US" dirty="0"/>
          </a:p>
        </p:txBody>
      </p:sp>
      <p:sp>
        <p:nvSpPr>
          <p:cNvPr id="2" name="Rounded Rectangle 1">
            <a:extLst>
              <a:ext uri="{FF2B5EF4-FFF2-40B4-BE49-F238E27FC236}">
                <a16:creationId xmlns:a16="http://schemas.microsoft.com/office/drawing/2014/main" id="{A3F8348A-D508-8ADE-1A87-EA6B872240CE}"/>
              </a:ext>
            </a:extLst>
          </p:cNvPr>
          <p:cNvSpPr/>
          <p:nvPr/>
        </p:nvSpPr>
        <p:spPr>
          <a:xfrm>
            <a:off x="1261521" y="3630100"/>
            <a:ext cx="747331" cy="78913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1</a:t>
            </a:r>
          </a:p>
        </p:txBody>
      </p:sp>
      <p:sp>
        <p:nvSpPr>
          <p:cNvPr id="3" name="Rounded Rectangle 2">
            <a:extLst>
              <a:ext uri="{FF2B5EF4-FFF2-40B4-BE49-F238E27FC236}">
                <a16:creationId xmlns:a16="http://schemas.microsoft.com/office/drawing/2014/main" id="{C13F177B-A7CC-C98A-FC7E-5FC01C544FA1}"/>
              </a:ext>
            </a:extLst>
          </p:cNvPr>
          <p:cNvSpPr/>
          <p:nvPr/>
        </p:nvSpPr>
        <p:spPr>
          <a:xfrm>
            <a:off x="2163974" y="3638498"/>
            <a:ext cx="747331" cy="78913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2</a:t>
            </a:r>
          </a:p>
        </p:txBody>
      </p:sp>
      <p:sp>
        <p:nvSpPr>
          <p:cNvPr id="5" name="Rounded Rectangle 4">
            <a:extLst>
              <a:ext uri="{FF2B5EF4-FFF2-40B4-BE49-F238E27FC236}">
                <a16:creationId xmlns:a16="http://schemas.microsoft.com/office/drawing/2014/main" id="{8BC1A666-8167-12FA-534E-E2398104A91D}"/>
              </a:ext>
            </a:extLst>
          </p:cNvPr>
          <p:cNvSpPr/>
          <p:nvPr/>
        </p:nvSpPr>
        <p:spPr>
          <a:xfrm>
            <a:off x="3066427" y="3638499"/>
            <a:ext cx="747331" cy="78913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3</a:t>
            </a:r>
          </a:p>
        </p:txBody>
      </p:sp>
      <p:sp>
        <p:nvSpPr>
          <p:cNvPr id="9" name="Rounded Rectangle 8">
            <a:extLst>
              <a:ext uri="{FF2B5EF4-FFF2-40B4-BE49-F238E27FC236}">
                <a16:creationId xmlns:a16="http://schemas.microsoft.com/office/drawing/2014/main" id="{CB4476E7-C85E-13F3-20F5-51672809E211}"/>
              </a:ext>
            </a:extLst>
          </p:cNvPr>
          <p:cNvSpPr/>
          <p:nvPr/>
        </p:nvSpPr>
        <p:spPr>
          <a:xfrm>
            <a:off x="3937137" y="3630101"/>
            <a:ext cx="747331" cy="78913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4</a:t>
            </a:r>
          </a:p>
        </p:txBody>
      </p:sp>
      <p:sp>
        <p:nvSpPr>
          <p:cNvPr id="10" name="Rounded Rectangle 9">
            <a:extLst>
              <a:ext uri="{FF2B5EF4-FFF2-40B4-BE49-F238E27FC236}">
                <a16:creationId xmlns:a16="http://schemas.microsoft.com/office/drawing/2014/main" id="{A467D339-BF38-B842-0C41-2FB2F68E5C86}"/>
              </a:ext>
            </a:extLst>
          </p:cNvPr>
          <p:cNvSpPr/>
          <p:nvPr/>
        </p:nvSpPr>
        <p:spPr>
          <a:xfrm>
            <a:off x="4809851" y="3630101"/>
            <a:ext cx="747331" cy="78913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5</a:t>
            </a:r>
          </a:p>
        </p:txBody>
      </p:sp>
    </p:spTree>
    <p:extLst>
      <p:ext uri="{BB962C8B-B14F-4D97-AF65-F5344CB8AC3E}">
        <p14:creationId xmlns:p14="http://schemas.microsoft.com/office/powerpoint/2010/main" val="566377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858AD7-21AD-482C-A6DE-150A67F9EC1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1FB0B57-741C-F3BC-3B1F-8AF049C6B3BC}"/>
              </a:ext>
            </a:extLst>
          </p:cNvPr>
          <p:cNvSpPr/>
          <p:nvPr/>
        </p:nvSpPr>
        <p:spPr>
          <a:xfrm>
            <a:off x="273844" y="248412"/>
            <a:ext cx="11644312" cy="4032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8F4165E8-0F0D-5C09-9894-7A4FBB9D14BE}"/>
              </a:ext>
            </a:extLst>
          </p:cNvPr>
          <p:cNvSpPr/>
          <p:nvPr/>
        </p:nvSpPr>
        <p:spPr>
          <a:xfrm>
            <a:off x="342900" y="694476"/>
            <a:ext cx="6858000" cy="3105999"/>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9C80B8F-4E53-415B-0D2A-A4E903B0C5D4}"/>
              </a:ext>
            </a:extLst>
          </p:cNvPr>
          <p:cNvSpPr/>
          <p:nvPr/>
        </p:nvSpPr>
        <p:spPr>
          <a:xfrm>
            <a:off x="7458075" y="694476"/>
            <a:ext cx="4460081" cy="231605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8" name="Table 7">
            <a:extLst>
              <a:ext uri="{FF2B5EF4-FFF2-40B4-BE49-F238E27FC236}">
                <a16:creationId xmlns:a16="http://schemas.microsoft.com/office/drawing/2014/main" id="{85656004-BBE7-E242-A5C5-CD96A01D7305}"/>
              </a:ext>
            </a:extLst>
          </p:cNvPr>
          <p:cNvGraphicFramePr>
            <a:graphicFrameLocks noGrp="1"/>
          </p:cNvGraphicFramePr>
          <p:nvPr>
            <p:extLst>
              <p:ext uri="{D42A27DB-BD31-4B8C-83A1-F6EECF244321}">
                <p14:modId xmlns:p14="http://schemas.microsoft.com/office/powerpoint/2010/main" val="3593578756"/>
              </p:ext>
            </p:extLst>
          </p:nvPr>
        </p:nvGraphicFramePr>
        <p:xfrm>
          <a:off x="7447658" y="3079533"/>
          <a:ext cx="4391026" cy="3009984"/>
        </p:xfrm>
        <a:graphic>
          <a:graphicData uri="http://schemas.openxmlformats.org/drawingml/2006/table">
            <a:tbl>
              <a:tblPr firstRow="1" bandRow="1">
                <a:tableStyleId>{5C22544A-7EE6-4342-B048-85BDC9FD1C3A}</a:tableStyleId>
              </a:tblPr>
              <a:tblGrid>
                <a:gridCol w="2195513">
                  <a:extLst>
                    <a:ext uri="{9D8B030D-6E8A-4147-A177-3AD203B41FA5}">
                      <a16:colId xmlns:a16="http://schemas.microsoft.com/office/drawing/2014/main" val="639812973"/>
                    </a:ext>
                  </a:extLst>
                </a:gridCol>
                <a:gridCol w="2195513">
                  <a:extLst>
                    <a:ext uri="{9D8B030D-6E8A-4147-A177-3AD203B41FA5}">
                      <a16:colId xmlns:a16="http://schemas.microsoft.com/office/drawing/2014/main" val="2463367939"/>
                    </a:ext>
                  </a:extLst>
                </a:gridCol>
              </a:tblGrid>
              <a:tr h="457166">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Media and interactivity</a:t>
                      </a:r>
                    </a:p>
                  </a:txBody>
                  <a:tcPr/>
                </a:tc>
                <a:tc hMerge="1">
                  <a:txBody>
                    <a:bodyPr/>
                    <a:lstStyle/>
                    <a:p>
                      <a:endParaRPr lang="en-US" dirty="0"/>
                    </a:p>
                  </a:txBody>
                  <a:tcPr/>
                </a:tc>
                <a:extLst>
                  <a:ext uri="{0D108BD9-81ED-4DB2-BD59-A6C34878D82A}">
                    <a16:rowId xmlns:a16="http://schemas.microsoft.com/office/drawing/2014/main" val="1755190821"/>
                  </a:ext>
                </a:extLst>
              </a:tr>
              <a:tr h="578733">
                <a:tc>
                  <a:txBody>
                    <a:bodyPr/>
                    <a:lstStyle/>
                    <a:p>
                      <a:r>
                        <a:rPr lang="en-US" sz="1800" kern="1200" dirty="0">
                          <a:solidFill>
                            <a:schemeClr val="dk1"/>
                          </a:solidFill>
                          <a:effectLst/>
                          <a:latin typeface="+mn-lt"/>
                          <a:ea typeface="+mn-ea"/>
                          <a:cs typeface="+mn-cs"/>
                        </a:rPr>
                        <a:t>Canadian Tire logo and tagline</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00001.png </a:t>
                      </a:r>
                      <a:endParaRPr lang="en-US" dirty="0"/>
                    </a:p>
                  </a:txBody>
                  <a:tcPr/>
                </a:tc>
                <a:extLst>
                  <a:ext uri="{0D108BD9-81ED-4DB2-BD59-A6C34878D82A}">
                    <a16:rowId xmlns:a16="http://schemas.microsoft.com/office/drawing/2014/main" val="1893647286"/>
                  </a:ext>
                </a:extLst>
              </a:tr>
              <a:tr h="457166">
                <a:tc>
                  <a:txBody>
                    <a:bodyPr/>
                    <a:lstStyle/>
                    <a:p>
                      <a:r>
                        <a:rPr lang="en-US" sz="1800" kern="1200" dirty="0">
                          <a:solidFill>
                            <a:schemeClr val="dk1"/>
                          </a:solidFill>
                          <a:effectLst/>
                          <a:latin typeface="+mn-lt"/>
                          <a:ea typeface="+mn-ea"/>
                          <a:cs typeface="+mn-cs"/>
                        </a:rPr>
                        <a:t>Voice Over</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reputation_Script.mp3 </a:t>
                      </a:r>
                      <a:endParaRPr lang="en-US" dirty="0"/>
                    </a:p>
                  </a:txBody>
                  <a:tcPr/>
                </a:tc>
                <a:extLst>
                  <a:ext uri="{0D108BD9-81ED-4DB2-BD59-A6C34878D82A}">
                    <a16:rowId xmlns:a16="http://schemas.microsoft.com/office/drawing/2014/main" val="1455925698"/>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kern="1200" dirty="0">
                        <a:solidFill>
                          <a:schemeClr val="dk1"/>
                        </a:solidFill>
                        <a:effectLst/>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2733688411"/>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kern="1200" dirty="0">
                        <a:solidFill>
                          <a:schemeClr val="dk1"/>
                        </a:solidFill>
                        <a:effectLst/>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2820722520"/>
                  </a:ext>
                </a:extLst>
              </a:tr>
            </a:tbl>
          </a:graphicData>
        </a:graphic>
      </p:graphicFrame>
      <p:sp>
        <p:nvSpPr>
          <p:cNvPr id="11" name="TextBox 10">
            <a:extLst>
              <a:ext uri="{FF2B5EF4-FFF2-40B4-BE49-F238E27FC236}">
                <a16:creationId xmlns:a16="http://schemas.microsoft.com/office/drawing/2014/main" id="{CF8BE7E0-4960-FFD7-2B3C-AF7988076EDD}"/>
              </a:ext>
            </a:extLst>
          </p:cNvPr>
          <p:cNvSpPr txBox="1"/>
          <p:nvPr/>
        </p:nvSpPr>
        <p:spPr>
          <a:xfrm>
            <a:off x="273845" y="248412"/>
            <a:ext cx="11230296" cy="1200329"/>
          </a:xfrm>
          <a:prstGeom prst="rect">
            <a:avLst/>
          </a:prstGeom>
          <a:noFill/>
        </p:spPr>
        <p:txBody>
          <a:bodyPr wrap="square" rtlCol="0">
            <a:spAutoFit/>
          </a:bodyPr>
          <a:lstStyle/>
          <a:p>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Course Title: Commitment2 &gt; Brand and Reputation</a:t>
            </a:r>
          </a:p>
          <a:p>
            <a:endParaRPr lang="en-CA" dirty="0">
              <a:solidFill>
                <a:schemeClr val="bg1"/>
              </a:solidFill>
              <a:effectLst/>
              <a:latin typeface=".SF NS"/>
            </a:endParaRPr>
          </a:p>
          <a:p>
            <a:endParaRPr lang="en-CA" dirty="0">
              <a:solidFill>
                <a:schemeClr val="bg1"/>
              </a:solidFill>
              <a:effectLst/>
              <a:latin typeface=".SF NS"/>
            </a:endParaRPr>
          </a:p>
          <a:p>
            <a:r>
              <a:rPr lang="en-US" b="1" kern="100" dirty="0">
                <a:solidFill>
                  <a:schemeClr val="bg1"/>
                </a:solidFill>
                <a:latin typeface="Aptos" panose="020B0004020202020204" pitchFamily="34" charset="0"/>
                <a:ea typeface="Aptos" panose="020B0004020202020204" pitchFamily="34" charset="0"/>
                <a:cs typeface="Arial" panose="020B0604020202020204" pitchFamily="34" charset="0"/>
              </a:rPr>
              <a:t> </a:t>
            </a:r>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 </a:t>
            </a:r>
            <a:endParaRPr lang="en-CA" sz="1800"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EDD301E2-AECE-3639-F36B-EF36E67851BF}"/>
              </a:ext>
            </a:extLst>
          </p:cNvPr>
          <p:cNvSpPr txBox="1"/>
          <p:nvPr/>
        </p:nvSpPr>
        <p:spPr>
          <a:xfrm>
            <a:off x="2197077" y="722940"/>
            <a:ext cx="3149645" cy="369332"/>
          </a:xfrm>
          <a:prstGeom prst="rect">
            <a:avLst/>
          </a:prstGeom>
          <a:noFill/>
        </p:spPr>
        <p:txBody>
          <a:bodyPr wrap="none" rtlCol="0">
            <a:spAutoFit/>
          </a:bodyPr>
          <a:lstStyle/>
          <a:p>
            <a:r>
              <a:rPr lang="en-US" dirty="0">
                <a:solidFill>
                  <a:schemeClr val="bg1">
                    <a:lumMod val="65000"/>
                  </a:schemeClr>
                </a:solidFill>
              </a:rPr>
              <a:t>Screen layout/ On screen text </a:t>
            </a:r>
          </a:p>
        </p:txBody>
      </p:sp>
      <p:graphicFrame>
        <p:nvGraphicFramePr>
          <p:cNvPr id="14" name="Table 13">
            <a:extLst>
              <a:ext uri="{FF2B5EF4-FFF2-40B4-BE49-F238E27FC236}">
                <a16:creationId xmlns:a16="http://schemas.microsoft.com/office/drawing/2014/main" id="{A2246D3F-66D2-592E-CC38-7C0A4E22D77C}"/>
              </a:ext>
            </a:extLst>
          </p:cNvPr>
          <p:cNvGraphicFramePr>
            <a:graphicFrameLocks noGrp="1"/>
          </p:cNvGraphicFramePr>
          <p:nvPr/>
        </p:nvGraphicFramePr>
        <p:xfrm>
          <a:off x="342900" y="3871803"/>
          <a:ext cx="6858000" cy="731520"/>
        </p:xfrm>
        <a:graphic>
          <a:graphicData uri="http://schemas.openxmlformats.org/drawingml/2006/table">
            <a:tbl>
              <a:tblPr firstRow="1" bandRow="1">
                <a:tableStyleId>{5C22544A-7EE6-4342-B048-85BDC9FD1C3A}</a:tableStyleId>
              </a:tblPr>
              <a:tblGrid>
                <a:gridCol w="1410744">
                  <a:extLst>
                    <a:ext uri="{9D8B030D-6E8A-4147-A177-3AD203B41FA5}">
                      <a16:colId xmlns:a16="http://schemas.microsoft.com/office/drawing/2014/main" val="4101885158"/>
                    </a:ext>
                  </a:extLst>
                </a:gridCol>
                <a:gridCol w="1277655">
                  <a:extLst>
                    <a:ext uri="{9D8B030D-6E8A-4147-A177-3AD203B41FA5}">
                      <a16:colId xmlns:a16="http://schemas.microsoft.com/office/drawing/2014/main" val="1568312238"/>
                    </a:ext>
                  </a:extLst>
                </a:gridCol>
                <a:gridCol w="1849620">
                  <a:extLst>
                    <a:ext uri="{9D8B030D-6E8A-4147-A177-3AD203B41FA5}">
                      <a16:colId xmlns:a16="http://schemas.microsoft.com/office/drawing/2014/main" val="13374560"/>
                    </a:ext>
                  </a:extLst>
                </a:gridCol>
                <a:gridCol w="2319981">
                  <a:extLst>
                    <a:ext uri="{9D8B030D-6E8A-4147-A177-3AD203B41FA5}">
                      <a16:colId xmlns:a16="http://schemas.microsoft.com/office/drawing/2014/main" val="1318454291"/>
                    </a:ext>
                  </a:extLst>
                </a:gridCol>
              </a:tblGrid>
              <a:tr h="364387">
                <a:tc gridSpan="4">
                  <a:txBody>
                    <a:bodyPr/>
                    <a:lstStyle/>
                    <a:p>
                      <a:r>
                        <a:rPr lang="en-US" dirty="0"/>
                        <a:t>Navigation buttons </a:t>
                      </a:r>
                    </a:p>
                  </a:txBody>
                  <a:tcPr/>
                </a:tc>
                <a:tc hMerge="1">
                  <a:txBody>
                    <a:bodyPr/>
                    <a:lstStyle/>
                    <a:p>
                      <a:endParaRPr lang="en-US" dirty="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55714881"/>
                  </a:ext>
                </a:extLst>
              </a:tr>
              <a:tr h="364387">
                <a:tc>
                  <a:txBody>
                    <a:bodyPr/>
                    <a:lstStyle/>
                    <a:p>
                      <a:r>
                        <a:rPr lang="en-US" dirty="0"/>
                        <a:t>Next </a:t>
                      </a:r>
                    </a:p>
                  </a:txBody>
                  <a:tcPr/>
                </a:tc>
                <a:tc>
                  <a:txBody>
                    <a:bodyPr/>
                    <a:lstStyle/>
                    <a:p>
                      <a:r>
                        <a:rPr lang="en-US" b="0" dirty="0"/>
                        <a:t>Previous</a:t>
                      </a:r>
                      <a:r>
                        <a:rPr lang="en-US" b="1" dirty="0"/>
                        <a:t> </a:t>
                      </a:r>
                    </a:p>
                  </a:txBody>
                  <a:tcPr>
                    <a:lnR w="12700" cap="flat" cmpd="sng" algn="ctr">
                      <a:solidFill>
                        <a:schemeClr val="tx1"/>
                      </a:solidFill>
                      <a:prstDash val="solid"/>
                      <a:round/>
                      <a:headEnd type="none" w="med" len="med"/>
                      <a:tailEnd type="none" w="med" len="med"/>
                    </a:lnR>
                  </a:tcPr>
                </a:tc>
                <a:tc>
                  <a:txBody>
                    <a:bodyPr/>
                    <a:lstStyle/>
                    <a:p>
                      <a:r>
                        <a:rPr lang="en-US" dirty="0"/>
                        <a:t>Close</a:t>
                      </a:r>
                    </a:p>
                  </a:txBody>
                  <a:tcPr>
                    <a:lnL w="12700" cap="flat" cmpd="sng" algn="ctr">
                      <a:solidFill>
                        <a:schemeClr val="tx1"/>
                      </a:solidFill>
                      <a:prstDash val="solid"/>
                      <a:round/>
                      <a:headEnd type="none" w="med" len="med"/>
                      <a:tailEnd type="none" w="med" len="med"/>
                    </a:lnL>
                  </a:tcPr>
                </a:tc>
                <a:tc>
                  <a:txBody>
                    <a:bodyPr/>
                    <a:lstStyle/>
                    <a:p>
                      <a:r>
                        <a:rPr lang="en-US" dirty="0">
                          <a:solidFill>
                            <a:schemeClr val="tx1">
                              <a:lumMod val="65000"/>
                              <a:lumOff val="35000"/>
                            </a:schemeClr>
                          </a:solidFill>
                        </a:rPr>
                        <a:t>Advances: By user</a:t>
                      </a:r>
                    </a:p>
                  </a:txBody>
                  <a:tcPr/>
                </a:tc>
                <a:extLst>
                  <a:ext uri="{0D108BD9-81ED-4DB2-BD59-A6C34878D82A}">
                    <a16:rowId xmlns:a16="http://schemas.microsoft.com/office/drawing/2014/main" val="2446138852"/>
                  </a:ext>
                </a:extLst>
              </a:tr>
            </a:tbl>
          </a:graphicData>
        </a:graphic>
      </p:graphicFrame>
      <p:graphicFrame>
        <p:nvGraphicFramePr>
          <p:cNvPr id="16" name="Table 15">
            <a:extLst>
              <a:ext uri="{FF2B5EF4-FFF2-40B4-BE49-F238E27FC236}">
                <a16:creationId xmlns:a16="http://schemas.microsoft.com/office/drawing/2014/main" id="{BDAC5111-6C79-4715-C5C1-DB96A24F7013}"/>
              </a:ext>
            </a:extLst>
          </p:cNvPr>
          <p:cNvGraphicFramePr>
            <a:graphicFrameLocks noGrp="1"/>
          </p:cNvGraphicFramePr>
          <p:nvPr>
            <p:extLst>
              <p:ext uri="{D42A27DB-BD31-4B8C-83A1-F6EECF244321}">
                <p14:modId xmlns:p14="http://schemas.microsoft.com/office/powerpoint/2010/main" val="2391364857"/>
              </p:ext>
            </p:extLst>
          </p:nvPr>
        </p:nvGraphicFramePr>
        <p:xfrm>
          <a:off x="342900" y="4674651"/>
          <a:ext cx="6858000" cy="1990409"/>
        </p:xfrm>
        <a:graphic>
          <a:graphicData uri="http://schemas.openxmlformats.org/drawingml/2006/table">
            <a:tbl>
              <a:tblPr firstRow="1" bandRow="1">
                <a:tableStyleId>{5C22544A-7EE6-4342-B048-85BDC9FD1C3A}</a:tableStyleId>
              </a:tblPr>
              <a:tblGrid>
                <a:gridCol w="6858000">
                  <a:extLst>
                    <a:ext uri="{9D8B030D-6E8A-4147-A177-3AD203B41FA5}">
                      <a16:colId xmlns:a16="http://schemas.microsoft.com/office/drawing/2014/main" val="161448233"/>
                    </a:ext>
                  </a:extLst>
                </a:gridCol>
              </a:tblGrid>
              <a:tr h="340768">
                <a:tc>
                  <a:txBody>
                    <a:bodyPr/>
                    <a:lstStyle/>
                    <a:p>
                      <a:r>
                        <a:rPr lang="en-US" sz="2000" dirty="0"/>
                        <a:t>Voice Over</a:t>
                      </a:r>
                    </a:p>
                  </a:txBody>
                  <a:tcPr/>
                </a:tc>
                <a:extLst>
                  <a:ext uri="{0D108BD9-81ED-4DB2-BD59-A6C34878D82A}">
                    <a16:rowId xmlns:a16="http://schemas.microsoft.com/office/drawing/2014/main" val="444259247"/>
                  </a:ext>
                </a:extLst>
              </a:tr>
              <a:tr h="1594169">
                <a:tc>
                  <a:txBody>
                    <a:bodyPr/>
                    <a:lstStyle/>
                    <a:p>
                      <a:r>
                        <a:rPr lang="en-CA" sz="1400" kern="1200" dirty="0">
                          <a:solidFill>
                            <a:schemeClr val="dk1"/>
                          </a:solidFill>
                          <a:effectLst/>
                          <a:latin typeface="+mn-lt"/>
                          <a:ea typeface="+mn-ea"/>
                          <a:cs typeface="+mn-cs"/>
                        </a:rPr>
                        <a:t>Employees are responsible for protecting Canadian Tire’s brand by ensuring ethical and legal public disclosures. Only designated spokespersons may communicate non-public information to external parties. </a:t>
                      </a:r>
                    </a:p>
                    <a:p>
                      <a:r>
                        <a:rPr lang="en-CA" sz="1400" kern="1200" dirty="0">
                          <a:solidFill>
                            <a:schemeClr val="dk1"/>
                          </a:solidFill>
                          <a:effectLst/>
                          <a:latin typeface="+mn-lt"/>
                          <a:ea typeface="+mn-ea"/>
                          <a:cs typeface="+mn-cs"/>
                        </a:rPr>
                        <a:t>Make sure to: </a:t>
                      </a:r>
                    </a:p>
                    <a:p>
                      <a:r>
                        <a:rPr lang="en-CA" sz="1400" dirty="0">
                          <a:solidFill>
                            <a:srgbClr val="0E0E0E"/>
                          </a:solidFill>
                          <a:effectLst/>
                          <a:latin typeface=".SF NS"/>
                        </a:rPr>
                        <a:t>Handle all public disclosures ethically and legally.</a:t>
                      </a:r>
                    </a:p>
                    <a:p>
                      <a:r>
                        <a:rPr lang="en-CA" sz="1400" dirty="0">
                          <a:solidFill>
                            <a:srgbClr val="0E0E0E"/>
                          </a:solidFill>
                          <a:effectLst/>
                          <a:latin typeface=".SF NS"/>
                        </a:rPr>
                        <a:t>Direct media inquiries to the Corporate Communications department.</a:t>
                      </a:r>
                    </a:p>
                    <a:p>
                      <a:r>
                        <a:rPr lang="en-CA" sz="1400" dirty="0">
                          <a:solidFill>
                            <a:srgbClr val="0E0E0E"/>
                          </a:solidFill>
                          <a:effectLst/>
                          <a:latin typeface=".SF NS"/>
                        </a:rPr>
                        <a:t>Never share confidential or non-public information without proper authorization.</a:t>
                      </a:r>
                    </a:p>
                  </a:txBody>
                  <a:tcPr/>
                </a:tc>
                <a:extLst>
                  <a:ext uri="{0D108BD9-81ED-4DB2-BD59-A6C34878D82A}">
                    <a16:rowId xmlns:a16="http://schemas.microsoft.com/office/drawing/2014/main" val="1372340830"/>
                  </a:ext>
                </a:extLst>
              </a:tr>
            </a:tbl>
          </a:graphicData>
        </a:graphic>
      </p:graphicFrame>
      <p:sp>
        <p:nvSpPr>
          <p:cNvPr id="17" name="TextBox 16">
            <a:extLst>
              <a:ext uri="{FF2B5EF4-FFF2-40B4-BE49-F238E27FC236}">
                <a16:creationId xmlns:a16="http://schemas.microsoft.com/office/drawing/2014/main" id="{24B368A8-FD26-DBCA-E2ED-34EA0F731E51}"/>
              </a:ext>
            </a:extLst>
          </p:cNvPr>
          <p:cNvSpPr txBox="1"/>
          <p:nvPr/>
        </p:nvSpPr>
        <p:spPr>
          <a:xfrm>
            <a:off x="9141007" y="248412"/>
            <a:ext cx="1989438" cy="369332"/>
          </a:xfrm>
          <a:prstGeom prst="rect">
            <a:avLst/>
          </a:prstGeom>
          <a:noFill/>
        </p:spPr>
        <p:txBody>
          <a:bodyPr wrap="square" rtlCol="0">
            <a:spAutoFit/>
          </a:bodyPr>
          <a:lstStyle/>
          <a:p>
            <a:r>
              <a:rPr lang="en-US" dirty="0">
                <a:solidFill>
                  <a:schemeClr val="bg1"/>
                </a:solidFill>
              </a:rPr>
              <a:t>Screen ID: 03-002 </a:t>
            </a:r>
          </a:p>
        </p:txBody>
      </p:sp>
      <p:cxnSp>
        <p:nvCxnSpPr>
          <p:cNvPr id="19" name="Straight Connector 18">
            <a:extLst>
              <a:ext uri="{FF2B5EF4-FFF2-40B4-BE49-F238E27FC236}">
                <a16:creationId xmlns:a16="http://schemas.microsoft.com/office/drawing/2014/main" id="{21E246C0-590E-5D02-CF6B-35060C2BAED9}"/>
              </a:ext>
            </a:extLst>
          </p:cNvPr>
          <p:cNvCxnSpPr/>
          <p:nvPr/>
        </p:nvCxnSpPr>
        <p:spPr>
          <a:xfrm>
            <a:off x="8600303" y="248411"/>
            <a:ext cx="0" cy="403201"/>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59AB3219-A625-5B91-F03C-B144962AE85E}"/>
              </a:ext>
            </a:extLst>
          </p:cNvPr>
          <p:cNvSpPr/>
          <p:nvPr/>
        </p:nvSpPr>
        <p:spPr>
          <a:xfrm>
            <a:off x="7458075" y="708708"/>
            <a:ext cx="4460081" cy="35509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t>Notes </a:t>
            </a:r>
          </a:p>
        </p:txBody>
      </p:sp>
      <p:sp>
        <p:nvSpPr>
          <p:cNvPr id="22" name="TextBox 21">
            <a:extLst>
              <a:ext uri="{FF2B5EF4-FFF2-40B4-BE49-F238E27FC236}">
                <a16:creationId xmlns:a16="http://schemas.microsoft.com/office/drawing/2014/main" id="{DFC5DA3E-76E5-543E-8218-38D7A461E3B8}"/>
              </a:ext>
            </a:extLst>
          </p:cNvPr>
          <p:cNvSpPr txBox="1"/>
          <p:nvPr/>
        </p:nvSpPr>
        <p:spPr>
          <a:xfrm>
            <a:off x="7487783" y="1190010"/>
            <a:ext cx="4301138" cy="2031325"/>
          </a:xfrm>
          <a:prstGeom prst="rect">
            <a:avLst/>
          </a:prstGeom>
          <a:noFill/>
        </p:spPr>
        <p:txBody>
          <a:bodyPr wrap="square" rtlCol="0">
            <a:spAutoFit/>
          </a:bodyPr>
          <a:lstStyle/>
          <a:p>
            <a:r>
              <a:rPr lang="en-CA" b="1" dirty="0">
                <a:solidFill>
                  <a:srgbClr val="0E0E0E"/>
                </a:solidFill>
                <a:effectLst/>
                <a:latin typeface=".SF NS"/>
              </a:rPr>
              <a:t>Interaction Type: </a:t>
            </a:r>
            <a:r>
              <a:rPr lang="en-CA" dirty="0">
                <a:solidFill>
                  <a:srgbClr val="0E0E0E"/>
                </a:solidFill>
                <a:effectLst/>
                <a:latin typeface=".SF NS"/>
              </a:rPr>
              <a:t>Text/ image </a:t>
            </a:r>
          </a:p>
          <a:p>
            <a:endParaRPr lang="en-CA" dirty="0">
              <a:solidFill>
                <a:srgbClr val="0E0E0E"/>
              </a:solidFill>
              <a:effectLst/>
              <a:latin typeface=".SF NS"/>
            </a:endParaRPr>
          </a:p>
          <a:p>
            <a:r>
              <a:rPr lang="en-CA" b="1" dirty="0">
                <a:solidFill>
                  <a:srgbClr val="0E0E0E"/>
                </a:solidFill>
                <a:effectLst/>
                <a:latin typeface=".SF NS"/>
              </a:rPr>
              <a:t>Screen Functionality: </a:t>
            </a:r>
            <a:r>
              <a:rPr lang="en-CA" dirty="0">
                <a:solidFill>
                  <a:srgbClr val="0E0E0E"/>
                </a:solidFill>
                <a:effectLst/>
                <a:latin typeface=".SF NS"/>
              </a:rPr>
              <a:t>written guidelines on how employees protect the brand and manage public communication.</a:t>
            </a:r>
          </a:p>
          <a:p>
            <a:endParaRPr lang="en-CA" dirty="0">
              <a:solidFill>
                <a:srgbClr val="0E0E0E"/>
              </a:solidFill>
              <a:effectLst/>
              <a:latin typeface=".SF NS"/>
            </a:endParaRPr>
          </a:p>
          <a:p>
            <a:endParaRPr lang="en-CA" dirty="0">
              <a:solidFill>
                <a:srgbClr val="0E0E0E"/>
              </a:solidFill>
              <a:effectLst/>
              <a:latin typeface=".SF NS"/>
            </a:endParaRPr>
          </a:p>
        </p:txBody>
      </p:sp>
      <p:sp>
        <p:nvSpPr>
          <p:cNvPr id="24" name="TextBox 23">
            <a:extLst>
              <a:ext uri="{FF2B5EF4-FFF2-40B4-BE49-F238E27FC236}">
                <a16:creationId xmlns:a16="http://schemas.microsoft.com/office/drawing/2014/main" id="{A5901388-23BF-3BCD-5795-695E17B7D841}"/>
              </a:ext>
            </a:extLst>
          </p:cNvPr>
          <p:cNvSpPr txBox="1"/>
          <p:nvPr/>
        </p:nvSpPr>
        <p:spPr>
          <a:xfrm>
            <a:off x="653143" y="1163600"/>
            <a:ext cx="6064898" cy="2585323"/>
          </a:xfrm>
          <a:prstGeom prst="rect">
            <a:avLst/>
          </a:prstGeom>
          <a:noFill/>
        </p:spPr>
        <p:txBody>
          <a:bodyPr wrap="square" rtlCol="0">
            <a:spAutoFit/>
          </a:bodyPr>
          <a:lstStyle/>
          <a:p>
            <a:r>
              <a:rPr lang="en-US" b="1" dirty="0"/>
              <a:t>Title: </a:t>
            </a:r>
            <a:r>
              <a:rPr lang="en-CA" dirty="0">
                <a:solidFill>
                  <a:srgbClr val="0E0E0E"/>
                </a:solidFill>
                <a:effectLst/>
                <a:latin typeface=".SF NS"/>
              </a:rPr>
              <a:t>Brand and Reputation</a:t>
            </a:r>
          </a:p>
          <a:p>
            <a:endParaRPr lang="en-CA" dirty="0">
              <a:solidFill>
                <a:srgbClr val="0E0E0E"/>
              </a:solidFill>
              <a:latin typeface=".SF NS"/>
            </a:endParaRPr>
          </a:p>
          <a:p>
            <a:r>
              <a:rPr lang="en-US" sz="1800" b="1" dirty="0">
                <a:effectLst/>
                <a:latin typeface="Aptos" panose="020B0004020202020204" pitchFamily="34" charset="0"/>
                <a:ea typeface="Aptos" panose="020B0004020202020204" pitchFamily="34" charset="0"/>
                <a:cs typeface="Arial" panose="020B0604020202020204" pitchFamily="34" charset="0"/>
              </a:rPr>
              <a:t>Text</a:t>
            </a:r>
            <a:r>
              <a:rPr lang="en-US" sz="1800" dirty="0">
                <a:effectLst/>
                <a:latin typeface="Aptos" panose="020B0004020202020204" pitchFamily="34" charset="0"/>
                <a:ea typeface="Aptos" panose="020B0004020202020204" pitchFamily="34" charset="0"/>
                <a:cs typeface="Arial" panose="020B0604020202020204" pitchFamily="34" charset="0"/>
              </a:rPr>
              <a:t>:</a:t>
            </a:r>
          </a:p>
          <a:p>
            <a:r>
              <a:rPr lang="en-CA" dirty="0">
                <a:solidFill>
                  <a:srgbClr val="0E0E0E"/>
                </a:solidFill>
                <a:effectLst/>
                <a:latin typeface=".SF NS"/>
              </a:rPr>
              <a:t>• Handle all public disclosures ethically and legally.</a:t>
            </a:r>
          </a:p>
          <a:p>
            <a:r>
              <a:rPr lang="en-CA" dirty="0">
                <a:solidFill>
                  <a:srgbClr val="0E0E0E"/>
                </a:solidFill>
                <a:effectLst/>
                <a:latin typeface=".SF NS"/>
              </a:rPr>
              <a:t>• Direct media inquiries to the Corporate Communications department.</a:t>
            </a:r>
          </a:p>
          <a:p>
            <a:r>
              <a:rPr lang="en-CA" dirty="0">
                <a:solidFill>
                  <a:srgbClr val="0E0E0E"/>
                </a:solidFill>
                <a:effectLst/>
                <a:latin typeface=".SF NS"/>
              </a:rPr>
              <a:t>• Never share confidential or non-public information without proper authorization.</a:t>
            </a:r>
          </a:p>
          <a:p>
            <a:endParaRPr lang="en-US" dirty="0"/>
          </a:p>
        </p:txBody>
      </p:sp>
    </p:spTree>
    <p:extLst>
      <p:ext uri="{BB962C8B-B14F-4D97-AF65-F5344CB8AC3E}">
        <p14:creationId xmlns:p14="http://schemas.microsoft.com/office/powerpoint/2010/main" val="36449264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7DCE5A-4D00-58E9-636E-C278810C15B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DF67552-72C3-9237-761D-AD6ADA4DEB8D}"/>
              </a:ext>
            </a:extLst>
          </p:cNvPr>
          <p:cNvSpPr/>
          <p:nvPr/>
        </p:nvSpPr>
        <p:spPr>
          <a:xfrm>
            <a:off x="273844" y="248412"/>
            <a:ext cx="11644312" cy="4032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591F91EC-64C2-F808-D516-38BE5638C9DA}"/>
              </a:ext>
            </a:extLst>
          </p:cNvPr>
          <p:cNvSpPr/>
          <p:nvPr/>
        </p:nvSpPr>
        <p:spPr>
          <a:xfrm>
            <a:off x="342900" y="694476"/>
            <a:ext cx="6858000" cy="3105999"/>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268E23E8-D7E5-B1C3-E1EA-F68F80E96B34}"/>
              </a:ext>
            </a:extLst>
          </p:cNvPr>
          <p:cNvSpPr/>
          <p:nvPr/>
        </p:nvSpPr>
        <p:spPr>
          <a:xfrm>
            <a:off x="7458075" y="694476"/>
            <a:ext cx="4460081" cy="231605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8" name="Table 7">
            <a:extLst>
              <a:ext uri="{FF2B5EF4-FFF2-40B4-BE49-F238E27FC236}">
                <a16:creationId xmlns:a16="http://schemas.microsoft.com/office/drawing/2014/main" id="{19DB38F0-6037-4221-8A5D-20854EB88C42}"/>
              </a:ext>
            </a:extLst>
          </p:cNvPr>
          <p:cNvGraphicFramePr>
            <a:graphicFrameLocks noGrp="1"/>
          </p:cNvGraphicFramePr>
          <p:nvPr>
            <p:extLst>
              <p:ext uri="{D42A27DB-BD31-4B8C-83A1-F6EECF244321}">
                <p14:modId xmlns:p14="http://schemas.microsoft.com/office/powerpoint/2010/main" val="3825005202"/>
              </p:ext>
            </p:extLst>
          </p:nvPr>
        </p:nvGraphicFramePr>
        <p:xfrm>
          <a:off x="7447658" y="3079533"/>
          <a:ext cx="4391026" cy="2827070"/>
        </p:xfrm>
        <a:graphic>
          <a:graphicData uri="http://schemas.openxmlformats.org/drawingml/2006/table">
            <a:tbl>
              <a:tblPr firstRow="1" bandRow="1">
                <a:tableStyleId>{5C22544A-7EE6-4342-B048-85BDC9FD1C3A}</a:tableStyleId>
              </a:tblPr>
              <a:tblGrid>
                <a:gridCol w="2195513">
                  <a:extLst>
                    <a:ext uri="{9D8B030D-6E8A-4147-A177-3AD203B41FA5}">
                      <a16:colId xmlns:a16="http://schemas.microsoft.com/office/drawing/2014/main" val="639812973"/>
                    </a:ext>
                  </a:extLst>
                </a:gridCol>
                <a:gridCol w="2195513">
                  <a:extLst>
                    <a:ext uri="{9D8B030D-6E8A-4147-A177-3AD203B41FA5}">
                      <a16:colId xmlns:a16="http://schemas.microsoft.com/office/drawing/2014/main" val="2463367939"/>
                    </a:ext>
                  </a:extLst>
                </a:gridCol>
              </a:tblGrid>
              <a:tr h="457166">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Media and interactivity</a:t>
                      </a:r>
                    </a:p>
                  </a:txBody>
                  <a:tcPr/>
                </a:tc>
                <a:tc hMerge="1">
                  <a:txBody>
                    <a:bodyPr/>
                    <a:lstStyle/>
                    <a:p>
                      <a:endParaRPr lang="en-US" dirty="0"/>
                    </a:p>
                  </a:txBody>
                  <a:tcPr/>
                </a:tc>
                <a:extLst>
                  <a:ext uri="{0D108BD9-81ED-4DB2-BD59-A6C34878D82A}">
                    <a16:rowId xmlns:a16="http://schemas.microsoft.com/office/drawing/2014/main" val="1755190821"/>
                  </a:ext>
                </a:extLst>
              </a:tr>
              <a:tr h="578733">
                <a:tc>
                  <a:txBody>
                    <a:bodyPr/>
                    <a:lstStyle/>
                    <a:p>
                      <a:r>
                        <a:rPr lang="en-US" sz="1800" kern="1200" dirty="0">
                          <a:solidFill>
                            <a:schemeClr val="dk1"/>
                          </a:solidFill>
                          <a:effectLst/>
                          <a:latin typeface="+mn-lt"/>
                          <a:ea typeface="+mn-ea"/>
                          <a:cs typeface="+mn-cs"/>
                        </a:rPr>
                        <a:t>Canadian Tire logo and tagline</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00001.png </a:t>
                      </a:r>
                      <a:endParaRPr lang="en-US" dirty="0"/>
                    </a:p>
                  </a:txBody>
                  <a:tcPr/>
                </a:tc>
                <a:extLst>
                  <a:ext uri="{0D108BD9-81ED-4DB2-BD59-A6C34878D82A}">
                    <a16:rowId xmlns:a16="http://schemas.microsoft.com/office/drawing/2014/main" val="1893647286"/>
                  </a:ext>
                </a:extLst>
              </a:tr>
              <a:tr h="457166">
                <a:tc>
                  <a:txBody>
                    <a:bodyPr/>
                    <a:lstStyle/>
                    <a:p>
                      <a:r>
                        <a:rPr lang="en-US" sz="1800" kern="1200" dirty="0">
                          <a:solidFill>
                            <a:schemeClr val="dk1"/>
                          </a:solidFill>
                          <a:effectLst/>
                          <a:latin typeface="+mn-lt"/>
                          <a:ea typeface="+mn-ea"/>
                          <a:cs typeface="+mn-cs"/>
                        </a:rPr>
                        <a:t>Voice Over</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email_Script.mp3 </a:t>
                      </a:r>
                      <a:endParaRPr lang="en-US" dirty="0"/>
                    </a:p>
                  </a:txBody>
                  <a:tcPr/>
                </a:tc>
                <a:extLst>
                  <a:ext uri="{0D108BD9-81ED-4DB2-BD59-A6C34878D82A}">
                    <a16:rowId xmlns:a16="http://schemas.microsoft.com/office/drawing/2014/main" val="1455925698"/>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kern="1200" dirty="0">
                        <a:solidFill>
                          <a:schemeClr val="dk1"/>
                        </a:solidFill>
                        <a:effectLst/>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2733688411"/>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kern="1200" dirty="0">
                        <a:solidFill>
                          <a:schemeClr val="dk1"/>
                        </a:solidFill>
                        <a:effectLst/>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2820722520"/>
                  </a:ext>
                </a:extLst>
              </a:tr>
            </a:tbl>
          </a:graphicData>
        </a:graphic>
      </p:graphicFrame>
      <p:sp>
        <p:nvSpPr>
          <p:cNvPr id="11" name="TextBox 10">
            <a:extLst>
              <a:ext uri="{FF2B5EF4-FFF2-40B4-BE49-F238E27FC236}">
                <a16:creationId xmlns:a16="http://schemas.microsoft.com/office/drawing/2014/main" id="{44BD9A74-6841-509D-9DEB-D0E752AA5F55}"/>
              </a:ext>
            </a:extLst>
          </p:cNvPr>
          <p:cNvSpPr txBox="1"/>
          <p:nvPr/>
        </p:nvSpPr>
        <p:spPr>
          <a:xfrm>
            <a:off x="273845" y="248412"/>
            <a:ext cx="11230296" cy="1477328"/>
          </a:xfrm>
          <a:prstGeom prst="rect">
            <a:avLst/>
          </a:prstGeom>
          <a:noFill/>
        </p:spPr>
        <p:txBody>
          <a:bodyPr wrap="square" rtlCol="0">
            <a:spAutoFit/>
          </a:bodyPr>
          <a:lstStyle/>
          <a:p>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Course Title: Commitment2&gt; Using Company Email</a:t>
            </a:r>
          </a:p>
          <a:p>
            <a:endPar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a:p>
            <a:endParaRPr lang="en-CA" dirty="0">
              <a:solidFill>
                <a:schemeClr val="bg1"/>
              </a:solidFill>
              <a:effectLst/>
              <a:latin typeface=".SF NS"/>
            </a:endParaRPr>
          </a:p>
          <a:p>
            <a:endParaRPr lang="en-CA" dirty="0">
              <a:solidFill>
                <a:schemeClr val="bg1"/>
              </a:solidFill>
              <a:effectLst/>
              <a:latin typeface=".SF NS"/>
            </a:endParaRPr>
          </a:p>
          <a:p>
            <a:r>
              <a:rPr lang="en-US" b="1" kern="100" dirty="0">
                <a:solidFill>
                  <a:schemeClr val="bg1"/>
                </a:solidFill>
                <a:latin typeface="Aptos" panose="020B0004020202020204" pitchFamily="34" charset="0"/>
                <a:ea typeface="Aptos" panose="020B0004020202020204" pitchFamily="34" charset="0"/>
                <a:cs typeface="Arial" panose="020B0604020202020204" pitchFamily="34" charset="0"/>
              </a:rPr>
              <a:t> </a:t>
            </a:r>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 </a:t>
            </a:r>
            <a:endParaRPr lang="en-CA" sz="1800"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3F7F2F69-2AC5-36ED-E78B-80542941466E}"/>
              </a:ext>
            </a:extLst>
          </p:cNvPr>
          <p:cNvSpPr txBox="1"/>
          <p:nvPr/>
        </p:nvSpPr>
        <p:spPr>
          <a:xfrm>
            <a:off x="2197077" y="722940"/>
            <a:ext cx="3149645" cy="369332"/>
          </a:xfrm>
          <a:prstGeom prst="rect">
            <a:avLst/>
          </a:prstGeom>
          <a:noFill/>
        </p:spPr>
        <p:txBody>
          <a:bodyPr wrap="none" rtlCol="0">
            <a:spAutoFit/>
          </a:bodyPr>
          <a:lstStyle/>
          <a:p>
            <a:r>
              <a:rPr lang="en-US" dirty="0">
                <a:solidFill>
                  <a:schemeClr val="bg1">
                    <a:lumMod val="65000"/>
                  </a:schemeClr>
                </a:solidFill>
              </a:rPr>
              <a:t>Screen layout/ On screen text </a:t>
            </a:r>
          </a:p>
        </p:txBody>
      </p:sp>
      <p:graphicFrame>
        <p:nvGraphicFramePr>
          <p:cNvPr id="14" name="Table 13">
            <a:extLst>
              <a:ext uri="{FF2B5EF4-FFF2-40B4-BE49-F238E27FC236}">
                <a16:creationId xmlns:a16="http://schemas.microsoft.com/office/drawing/2014/main" id="{F42290C0-436B-FF57-992B-AE68EE5F162B}"/>
              </a:ext>
            </a:extLst>
          </p:cNvPr>
          <p:cNvGraphicFramePr>
            <a:graphicFrameLocks noGrp="1"/>
          </p:cNvGraphicFramePr>
          <p:nvPr>
            <p:extLst>
              <p:ext uri="{D42A27DB-BD31-4B8C-83A1-F6EECF244321}">
                <p14:modId xmlns:p14="http://schemas.microsoft.com/office/powerpoint/2010/main" val="1117299558"/>
              </p:ext>
            </p:extLst>
          </p:nvPr>
        </p:nvGraphicFramePr>
        <p:xfrm>
          <a:off x="342900" y="3871803"/>
          <a:ext cx="6858000" cy="731520"/>
        </p:xfrm>
        <a:graphic>
          <a:graphicData uri="http://schemas.openxmlformats.org/drawingml/2006/table">
            <a:tbl>
              <a:tblPr firstRow="1" bandRow="1">
                <a:tableStyleId>{5C22544A-7EE6-4342-B048-85BDC9FD1C3A}</a:tableStyleId>
              </a:tblPr>
              <a:tblGrid>
                <a:gridCol w="1410744">
                  <a:extLst>
                    <a:ext uri="{9D8B030D-6E8A-4147-A177-3AD203B41FA5}">
                      <a16:colId xmlns:a16="http://schemas.microsoft.com/office/drawing/2014/main" val="4101885158"/>
                    </a:ext>
                  </a:extLst>
                </a:gridCol>
                <a:gridCol w="1277655">
                  <a:extLst>
                    <a:ext uri="{9D8B030D-6E8A-4147-A177-3AD203B41FA5}">
                      <a16:colId xmlns:a16="http://schemas.microsoft.com/office/drawing/2014/main" val="1568312238"/>
                    </a:ext>
                  </a:extLst>
                </a:gridCol>
                <a:gridCol w="1849620">
                  <a:extLst>
                    <a:ext uri="{9D8B030D-6E8A-4147-A177-3AD203B41FA5}">
                      <a16:colId xmlns:a16="http://schemas.microsoft.com/office/drawing/2014/main" val="13374560"/>
                    </a:ext>
                  </a:extLst>
                </a:gridCol>
                <a:gridCol w="2319981">
                  <a:extLst>
                    <a:ext uri="{9D8B030D-6E8A-4147-A177-3AD203B41FA5}">
                      <a16:colId xmlns:a16="http://schemas.microsoft.com/office/drawing/2014/main" val="1318454291"/>
                    </a:ext>
                  </a:extLst>
                </a:gridCol>
              </a:tblGrid>
              <a:tr h="364387">
                <a:tc gridSpan="4">
                  <a:txBody>
                    <a:bodyPr/>
                    <a:lstStyle/>
                    <a:p>
                      <a:r>
                        <a:rPr lang="en-US" dirty="0"/>
                        <a:t>Navigation buttons </a:t>
                      </a:r>
                    </a:p>
                  </a:txBody>
                  <a:tcPr/>
                </a:tc>
                <a:tc hMerge="1">
                  <a:txBody>
                    <a:bodyPr/>
                    <a:lstStyle/>
                    <a:p>
                      <a:endParaRPr lang="en-US" dirty="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55714881"/>
                  </a:ext>
                </a:extLst>
              </a:tr>
              <a:tr h="364387">
                <a:tc>
                  <a:txBody>
                    <a:bodyPr/>
                    <a:lstStyle/>
                    <a:p>
                      <a:r>
                        <a:rPr lang="en-US" dirty="0"/>
                        <a:t>Next </a:t>
                      </a:r>
                    </a:p>
                  </a:txBody>
                  <a:tcPr/>
                </a:tc>
                <a:tc>
                  <a:txBody>
                    <a:bodyPr/>
                    <a:lstStyle/>
                    <a:p>
                      <a:r>
                        <a:rPr lang="en-US" b="0" dirty="0"/>
                        <a:t>Previous</a:t>
                      </a:r>
                      <a:r>
                        <a:rPr lang="en-US" b="1" dirty="0"/>
                        <a:t> </a:t>
                      </a:r>
                    </a:p>
                  </a:txBody>
                  <a:tcPr>
                    <a:lnR w="12700" cap="flat" cmpd="sng" algn="ctr">
                      <a:solidFill>
                        <a:schemeClr val="tx1"/>
                      </a:solidFill>
                      <a:prstDash val="solid"/>
                      <a:round/>
                      <a:headEnd type="none" w="med" len="med"/>
                      <a:tailEnd type="none" w="med" len="med"/>
                    </a:lnR>
                  </a:tcPr>
                </a:tc>
                <a:tc>
                  <a:txBody>
                    <a:bodyPr/>
                    <a:lstStyle/>
                    <a:p>
                      <a:r>
                        <a:rPr lang="en-US" dirty="0"/>
                        <a:t>Close</a:t>
                      </a:r>
                    </a:p>
                  </a:txBody>
                  <a:tcPr>
                    <a:lnL w="12700" cap="flat" cmpd="sng" algn="ctr">
                      <a:solidFill>
                        <a:schemeClr val="tx1"/>
                      </a:solidFill>
                      <a:prstDash val="solid"/>
                      <a:round/>
                      <a:headEnd type="none" w="med" len="med"/>
                      <a:tailEnd type="none" w="med" len="med"/>
                    </a:lnL>
                  </a:tcPr>
                </a:tc>
                <a:tc>
                  <a:txBody>
                    <a:bodyPr/>
                    <a:lstStyle/>
                    <a:p>
                      <a:r>
                        <a:rPr lang="en-US" dirty="0">
                          <a:solidFill>
                            <a:schemeClr val="tx1">
                              <a:lumMod val="65000"/>
                              <a:lumOff val="35000"/>
                            </a:schemeClr>
                          </a:solidFill>
                        </a:rPr>
                        <a:t>Advances: By user</a:t>
                      </a:r>
                    </a:p>
                  </a:txBody>
                  <a:tcPr/>
                </a:tc>
                <a:extLst>
                  <a:ext uri="{0D108BD9-81ED-4DB2-BD59-A6C34878D82A}">
                    <a16:rowId xmlns:a16="http://schemas.microsoft.com/office/drawing/2014/main" val="2446138852"/>
                  </a:ext>
                </a:extLst>
              </a:tr>
            </a:tbl>
          </a:graphicData>
        </a:graphic>
      </p:graphicFrame>
      <p:graphicFrame>
        <p:nvGraphicFramePr>
          <p:cNvPr id="16" name="Table 15">
            <a:extLst>
              <a:ext uri="{FF2B5EF4-FFF2-40B4-BE49-F238E27FC236}">
                <a16:creationId xmlns:a16="http://schemas.microsoft.com/office/drawing/2014/main" id="{1A653542-FAD8-51D4-138C-98DE5DAFE401}"/>
              </a:ext>
            </a:extLst>
          </p:cNvPr>
          <p:cNvGraphicFramePr>
            <a:graphicFrameLocks noGrp="1"/>
          </p:cNvGraphicFramePr>
          <p:nvPr>
            <p:extLst>
              <p:ext uri="{D42A27DB-BD31-4B8C-83A1-F6EECF244321}">
                <p14:modId xmlns:p14="http://schemas.microsoft.com/office/powerpoint/2010/main" val="193979340"/>
              </p:ext>
            </p:extLst>
          </p:nvPr>
        </p:nvGraphicFramePr>
        <p:xfrm>
          <a:off x="342900" y="4674651"/>
          <a:ext cx="6858000" cy="1959929"/>
        </p:xfrm>
        <a:graphic>
          <a:graphicData uri="http://schemas.openxmlformats.org/drawingml/2006/table">
            <a:tbl>
              <a:tblPr firstRow="1" bandRow="1">
                <a:tableStyleId>{5C22544A-7EE6-4342-B048-85BDC9FD1C3A}</a:tableStyleId>
              </a:tblPr>
              <a:tblGrid>
                <a:gridCol w="6858000">
                  <a:extLst>
                    <a:ext uri="{9D8B030D-6E8A-4147-A177-3AD203B41FA5}">
                      <a16:colId xmlns:a16="http://schemas.microsoft.com/office/drawing/2014/main" val="161448233"/>
                    </a:ext>
                  </a:extLst>
                </a:gridCol>
              </a:tblGrid>
              <a:tr h="340768">
                <a:tc>
                  <a:txBody>
                    <a:bodyPr/>
                    <a:lstStyle/>
                    <a:p>
                      <a:r>
                        <a:rPr lang="en-US" b="1" dirty="0"/>
                        <a:t>Voice Over</a:t>
                      </a:r>
                    </a:p>
                  </a:txBody>
                  <a:tcPr/>
                </a:tc>
                <a:extLst>
                  <a:ext uri="{0D108BD9-81ED-4DB2-BD59-A6C34878D82A}">
                    <a16:rowId xmlns:a16="http://schemas.microsoft.com/office/drawing/2014/main" val="444259247"/>
                  </a:ext>
                </a:extLst>
              </a:tr>
              <a:tr h="1594169">
                <a:tc>
                  <a:txBody>
                    <a:bodyPr/>
                    <a:lstStyle/>
                    <a:p>
                      <a:r>
                        <a:rPr lang="en-CA" sz="1200" kern="1200" dirty="0">
                          <a:solidFill>
                            <a:schemeClr val="dk1"/>
                          </a:solidFill>
                          <a:effectLst/>
                          <a:latin typeface="+mn-lt"/>
                          <a:ea typeface="+mn-ea"/>
                          <a:cs typeface="+mn-cs"/>
                        </a:rPr>
                        <a:t>When using company email, employees must ensure that communications are professional and secure. Emails should be free from any offensive, threatening, or inappropriate content. Personal information must be protected at all times. Make sure to: </a:t>
                      </a:r>
                    </a:p>
                    <a:p>
                      <a:r>
                        <a:rPr lang="en-CA" sz="1200" kern="1200" dirty="0">
                          <a:solidFill>
                            <a:schemeClr val="dk1"/>
                          </a:solidFill>
                          <a:effectLst/>
                          <a:latin typeface="+mn-lt"/>
                          <a:ea typeface="+mn-ea"/>
                          <a:cs typeface="+mn-cs"/>
                        </a:rPr>
                        <a:t>Write emails in a businesslike manner.</a:t>
                      </a:r>
                    </a:p>
                    <a:p>
                      <a:r>
                        <a:rPr lang="en-CA" sz="1200" kern="1200" dirty="0">
                          <a:solidFill>
                            <a:schemeClr val="dk1"/>
                          </a:solidFill>
                          <a:effectLst/>
                          <a:latin typeface="+mn-lt"/>
                          <a:ea typeface="+mn-ea"/>
                          <a:cs typeface="+mn-cs"/>
                        </a:rPr>
                        <a:t>Ensure all email content aligns with Canadian Tire’s business standards.</a:t>
                      </a:r>
                    </a:p>
                    <a:p>
                      <a:r>
                        <a:rPr lang="en-CA" sz="1200" kern="1200" dirty="0">
                          <a:solidFill>
                            <a:schemeClr val="dk1"/>
                          </a:solidFill>
                          <a:effectLst/>
                          <a:latin typeface="+mn-lt"/>
                          <a:ea typeface="+mn-ea"/>
                          <a:cs typeface="+mn-cs"/>
                        </a:rPr>
                        <a:t>Protect personal and confidential information—never share it without authorization.</a:t>
                      </a:r>
                    </a:p>
                    <a:p>
                      <a:r>
                        <a:rPr lang="en-CA" sz="1200" kern="1200" dirty="0">
                          <a:solidFill>
                            <a:schemeClr val="dk1"/>
                          </a:solidFill>
                          <a:effectLst/>
                          <a:latin typeface="+mn-lt"/>
                          <a:ea typeface="+mn-ea"/>
                          <a:cs typeface="+mn-cs"/>
                        </a:rPr>
                        <a:t>Do not forward company data to personal email accounts.</a:t>
                      </a:r>
                    </a:p>
                  </a:txBody>
                  <a:tcPr/>
                </a:tc>
                <a:extLst>
                  <a:ext uri="{0D108BD9-81ED-4DB2-BD59-A6C34878D82A}">
                    <a16:rowId xmlns:a16="http://schemas.microsoft.com/office/drawing/2014/main" val="1372340830"/>
                  </a:ext>
                </a:extLst>
              </a:tr>
            </a:tbl>
          </a:graphicData>
        </a:graphic>
      </p:graphicFrame>
      <p:sp>
        <p:nvSpPr>
          <p:cNvPr id="17" name="TextBox 16">
            <a:extLst>
              <a:ext uri="{FF2B5EF4-FFF2-40B4-BE49-F238E27FC236}">
                <a16:creationId xmlns:a16="http://schemas.microsoft.com/office/drawing/2014/main" id="{B93357E3-160C-18E9-73D6-9B40EC683278}"/>
              </a:ext>
            </a:extLst>
          </p:cNvPr>
          <p:cNvSpPr txBox="1"/>
          <p:nvPr/>
        </p:nvSpPr>
        <p:spPr>
          <a:xfrm>
            <a:off x="9141007" y="248412"/>
            <a:ext cx="1989438" cy="369332"/>
          </a:xfrm>
          <a:prstGeom prst="rect">
            <a:avLst/>
          </a:prstGeom>
          <a:noFill/>
        </p:spPr>
        <p:txBody>
          <a:bodyPr wrap="square" rtlCol="0">
            <a:spAutoFit/>
          </a:bodyPr>
          <a:lstStyle/>
          <a:p>
            <a:r>
              <a:rPr lang="en-US" dirty="0">
                <a:solidFill>
                  <a:schemeClr val="bg1"/>
                </a:solidFill>
              </a:rPr>
              <a:t>Screen ID: 03-003 </a:t>
            </a:r>
          </a:p>
        </p:txBody>
      </p:sp>
      <p:cxnSp>
        <p:nvCxnSpPr>
          <p:cNvPr id="19" name="Straight Connector 18">
            <a:extLst>
              <a:ext uri="{FF2B5EF4-FFF2-40B4-BE49-F238E27FC236}">
                <a16:creationId xmlns:a16="http://schemas.microsoft.com/office/drawing/2014/main" id="{F062434D-EAEC-772F-7483-C5013057B928}"/>
              </a:ext>
            </a:extLst>
          </p:cNvPr>
          <p:cNvCxnSpPr/>
          <p:nvPr/>
        </p:nvCxnSpPr>
        <p:spPr>
          <a:xfrm>
            <a:off x="8600303" y="248411"/>
            <a:ext cx="0" cy="403201"/>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8A568561-0605-FBFB-DB14-A4EE629F05F8}"/>
              </a:ext>
            </a:extLst>
          </p:cNvPr>
          <p:cNvSpPr/>
          <p:nvPr/>
        </p:nvSpPr>
        <p:spPr>
          <a:xfrm>
            <a:off x="7458075" y="708708"/>
            <a:ext cx="4460081" cy="35509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t>Notes </a:t>
            </a:r>
          </a:p>
        </p:txBody>
      </p:sp>
      <p:sp>
        <p:nvSpPr>
          <p:cNvPr id="22" name="TextBox 21">
            <a:extLst>
              <a:ext uri="{FF2B5EF4-FFF2-40B4-BE49-F238E27FC236}">
                <a16:creationId xmlns:a16="http://schemas.microsoft.com/office/drawing/2014/main" id="{4572ED08-74D6-B43C-8630-418B980F2FA3}"/>
              </a:ext>
            </a:extLst>
          </p:cNvPr>
          <p:cNvSpPr txBox="1"/>
          <p:nvPr/>
        </p:nvSpPr>
        <p:spPr>
          <a:xfrm>
            <a:off x="7487783" y="1190010"/>
            <a:ext cx="4301138" cy="2031325"/>
          </a:xfrm>
          <a:prstGeom prst="rect">
            <a:avLst/>
          </a:prstGeom>
          <a:noFill/>
        </p:spPr>
        <p:txBody>
          <a:bodyPr wrap="square" rtlCol="0">
            <a:spAutoFit/>
          </a:bodyPr>
          <a:lstStyle/>
          <a:p>
            <a:r>
              <a:rPr lang="en-CA" b="1" dirty="0">
                <a:solidFill>
                  <a:srgbClr val="0E0E0E"/>
                </a:solidFill>
                <a:effectLst/>
                <a:latin typeface=".SF NS"/>
              </a:rPr>
              <a:t>Interaction Type: </a:t>
            </a:r>
            <a:r>
              <a:rPr lang="en-CA" dirty="0">
                <a:solidFill>
                  <a:srgbClr val="0E0E0E"/>
                </a:solidFill>
                <a:effectLst/>
                <a:latin typeface=".SF NS"/>
              </a:rPr>
              <a:t>Text/ image </a:t>
            </a:r>
          </a:p>
          <a:p>
            <a:endParaRPr lang="en-CA" dirty="0">
              <a:solidFill>
                <a:srgbClr val="0E0E0E"/>
              </a:solidFill>
              <a:effectLst/>
              <a:latin typeface=".SF NS"/>
            </a:endParaRPr>
          </a:p>
          <a:p>
            <a:r>
              <a:rPr lang="en-CA" b="1" dirty="0">
                <a:solidFill>
                  <a:srgbClr val="0E0E0E"/>
                </a:solidFill>
                <a:effectLst/>
                <a:latin typeface=".SF NS"/>
              </a:rPr>
              <a:t>Screen Functionality: </a:t>
            </a:r>
            <a:r>
              <a:rPr lang="en-CA" dirty="0">
                <a:solidFill>
                  <a:srgbClr val="0E0E0E"/>
                </a:solidFill>
                <a:effectLst/>
                <a:latin typeface=".SF NS"/>
              </a:rPr>
              <a:t>written guidelines for professional email usage and protecting personal and company information.</a:t>
            </a:r>
          </a:p>
          <a:p>
            <a:endParaRPr lang="en-CA" dirty="0">
              <a:solidFill>
                <a:srgbClr val="0E0E0E"/>
              </a:solidFill>
              <a:effectLst/>
              <a:latin typeface=".SF NS"/>
            </a:endParaRPr>
          </a:p>
          <a:p>
            <a:endParaRPr lang="en-CA" dirty="0">
              <a:solidFill>
                <a:srgbClr val="0E0E0E"/>
              </a:solidFill>
              <a:effectLst/>
              <a:latin typeface=".SF NS"/>
            </a:endParaRPr>
          </a:p>
        </p:txBody>
      </p:sp>
      <p:sp>
        <p:nvSpPr>
          <p:cNvPr id="24" name="TextBox 23">
            <a:extLst>
              <a:ext uri="{FF2B5EF4-FFF2-40B4-BE49-F238E27FC236}">
                <a16:creationId xmlns:a16="http://schemas.microsoft.com/office/drawing/2014/main" id="{12A108DF-FBE7-1274-9638-5F95AC056D7D}"/>
              </a:ext>
            </a:extLst>
          </p:cNvPr>
          <p:cNvSpPr txBox="1"/>
          <p:nvPr/>
        </p:nvSpPr>
        <p:spPr>
          <a:xfrm>
            <a:off x="653143" y="1163600"/>
            <a:ext cx="6064898" cy="2585323"/>
          </a:xfrm>
          <a:prstGeom prst="rect">
            <a:avLst/>
          </a:prstGeom>
          <a:noFill/>
        </p:spPr>
        <p:txBody>
          <a:bodyPr wrap="square" rtlCol="0">
            <a:spAutoFit/>
          </a:bodyPr>
          <a:lstStyle/>
          <a:p>
            <a:r>
              <a:rPr lang="en-US" b="1" dirty="0"/>
              <a:t>Title: </a:t>
            </a:r>
            <a:r>
              <a:rPr lang="en-CA" b="1" dirty="0">
                <a:solidFill>
                  <a:srgbClr val="0E0E0E"/>
                </a:solidFill>
                <a:effectLst/>
                <a:latin typeface=".SF NS"/>
              </a:rPr>
              <a:t>Using Company Email</a:t>
            </a:r>
          </a:p>
          <a:p>
            <a:endParaRPr lang="en-CA" dirty="0">
              <a:solidFill>
                <a:srgbClr val="0E0E0E"/>
              </a:solidFill>
              <a:latin typeface=".SF NS"/>
            </a:endParaRPr>
          </a:p>
          <a:p>
            <a:r>
              <a:rPr lang="en-US" sz="1800" b="1" dirty="0">
                <a:effectLst/>
                <a:latin typeface="Aptos" panose="020B0004020202020204" pitchFamily="34" charset="0"/>
                <a:ea typeface="Aptos" panose="020B0004020202020204" pitchFamily="34" charset="0"/>
                <a:cs typeface="Arial" panose="020B0604020202020204" pitchFamily="34" charset="0"/>
              </a:rPr>
              <a:t>Text</a:t>
            </a:r>
            <a:r>
              <a:rPr lang="en-US" sz="1800" dirty="0">
                <a:effectLst/>
                <a:latin typeface="Aptos" panose="020B0004020202020204" pitchFamily="34" charset="0"/>
                <a:ea typeface="Aptos" panose="020B0004020202020204" pitchFamily="34" charset="0"/>
                <a:cs typeface="Arial" panose="020B0604020202020204" pitchFamily="34" charset="0"/>
              </a:rPr>
              <a:t>:</a:t>
            </a:r>
          </a:p>
          <a:p>
            <a:r>
              <a:rPr lang="en-CA" dirty="0">
                <a:solidFill>
                  <a:srgbClr val="0E0E0E"/>
                </a:solidFill>
                <a:effectLst/>
                <a:latin typeface=".SF NS"/>
              </a:rPr>
              <a:t>• Write emails in a businesslike manner.</a:t>
            </a:r>
          </a:p>
          <a:p>
            <a:r>
              <a:rPr lang="en-CA" dirty="0">
                <a:solidFill>
                  <a:srgbClr val="0E0E0E"/>
                </a:solidFill>
                <a:effectLst/>
                <a:latin typeface=".SF NS"/>
              </a:rPr>
              <a:t>• Ensure all email content aligns with Canadian Tire’s business standards.</a:t>
            </a:r>
          </a:p>
          <a:p>
            <a:r>
              <a:rPr lang="en-CA" dirty="0">
                <a:solidFill>
                  <a:srgbClr val="0E0E0E"/>
                </a:solidFill>
                <a:effectLst/>
                <a:latin typeface=".SF NS"/>
              </a:rPr>
              <a:t>• Protect personal and confidential information—never share it without authorization.</a:t>
            </a:r>
          </a:p>
          <a:p>
            <a:r>
              <a:rPr lang="en-CA" dirty="0">
                <a:solidFill>
                  <a:srgbClr val="0E0E0E"/>
                </a:solidFill>
                <a:effectLst/>
                <a:latin typeface=".SF NS"/>
              </a:rPr>
              <a:t>• Do not forward company data to personal email accounts.</a:t>
            </a:r>
          </a:p>
        </p:txBody>
      </p:sp>
    </p:spTree>
    <p:extLst>
      <p:ext uri="{BB962C8B-B14F-4D97-AF65-F5344CB8AC3E}">
        <p14:creationId xmlns:p14="http://schemas.microsoft.com/office/powerpoint/2010/main" val="4852183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C9B110-F7C7-A7D0-0670-330BA72D477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CB6EFC3-ED26-E359-29FD-D9A1B18A5D6C}"/>
              </a:ext>
            </a:extLst>
          </p:cNvPr>
          <p:cNvSpPr/>
          <p:nvPr/>
        </p:nvSpPr>
        <p:spPr>
          <a:xfrm>
            <a:off x="273844" y="248412"/>
            <a:ext cx="11644312" cy="4032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9ED08A55-BB67-25C2-F81B-1B0D9CB00E73}"/>
              </a:ext>
            </a:extLst>
          </p:cNvPr>
          <p:cNvSpPr/>
          <p:nvPr/>
        </p:nvSpPr>
        <p:spPr>
          <a:xfrm>
            <a:off x="342900" y="694476"/>
            <a:ext cx="6858000" cy="3105999"/>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618235DE-9621-4317-9ED9-C57E9718552D}"/>
              </a:ext>
            </a:extLst>
          </p:cNvPr>
          <p:cNvSpPr/>
          <p:nvPr/>
        </p:nvSpPr>
        <p:spPr>
          <a:xfrm>
            <a:off x="7458075" y="694476"/>
            <a:ext cx="4460081" cy="231605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8" name="Table 7">
            <a:extLst>
              <a:ext uri="{FF2B5EF4-FFF2-40B4-BE49-F238E27FC236}">
                <a16:creationId xmlns:a16="http://schemas.microsoft.com/office/drawing/2014/main" id="{7680A8DC-58CA-D42C-A01A-50D1860984BB}"/>
              </a:ext>
            </a:extLst>
          </p:cNvPr>
          <p:cNvGraphicFramePr>
            <a:graphicFrameLocks noGrp="1"/>
          </p:cNvGraphicFramePr>
          <p:nvPr>
            <p:extLst>
              <p:ext uri="{D42A27DB-BD31-4B8C-83A1-F6EECF244321}">
                <p14:modId xmlns:p14="http://schemas.microsoft.com/office/powerpoint/2010/main" val="2912495055"/>
              </p:ext>
            </p:extLst>
          </p:nvPr>
        </p:nvGraphicFramePr>
        <p:xfrm>
          <a:off x="7447658" y="3079533"/>
          <a:ext cx="4391026" cy="3009984"/>
        </p:xfrm>
        <a:graphic>
          <a:graphicData uri="http://schemas.openxmlformats.org/drawingml/2006/table">
            <a:tbl>
              <a:tblPr firstRow="1" bandRow="1">
                <a:tableStyleId>{5C22544A-7EE6-4342-B048-85BDC9FD1C3A}</a:tableStyleId>
              </a:tblPr>
              <a:tblGrid>
                <a:gridCol w="2195513">
                  <a:extLst>
                    <a:ext uri="{9D8B030D-6E8A-4147-A177-3AD203B41FA5}">
                      <a16:colId xmlns:a16="http://schemas.microsoft.com/office/drawing/2014/main" val="639812973"/>
                    </a:ext>
                  </a:extLst>
                </a:gridCol>
                <a:gridCol w="2195513">
                  <a:extLst>
                    <a:ext uri="{9D8B030D-6E8A-4147-A177-3AD203B41FA5}">
                      <a16:colId xmlns:a16="http://schemas.microsoft.com/office/drawing/2014/main" val="2463367939"/>
                    </a:ext>
                  </a:extLst>
                </a:gridCol>
              </a:tblGrid>
              <a:tr h="457166">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Media and interactivity</a:t>
                      </a:r>
                    </a:p>
                  </a:txBody>
                  <a:tcPr/>
                </a:tc>
                <a:tc hMerge="1">
                  <a:txBody>
                    <a:bodyPr/>
                    <a:lstStyle/>
                    <a:p>
                      <a:endParaRPr lang="en-US" dirty="0"/>
                    </a:p>
                  </a:txBody>
                  <a:tcPr/>
                </a:tc>
                <a:extLst>
                  <a:ext uri="{0D108BD9-81ED-4DB2-BD59-A6C34878D82A}">
                    <a16:rowId xmlns:a16="http://schemas.microsoft.com/office/drawing/2014/main" val="1755190821"/>
                  </a:ext>
                </a:extLst>
              </a:tr>
              <a:tr h="578733">
                <a:tc>
                  <a:txBody>
                    <a:bodyPr/>
                    <a:lstStyle/>
                    <a:p>
                      <a:r>
                        <a:rPr lang="en-US" sz="1800" kern="1200" dirty="0">
                          <a:solidFill>
                            <a:schemeClr val="dk1"/>
                          </a:solidFill>
                          <a:effectLst/>
                          <a:latin typeface="+mn-lt"/>
                          <a:ea typeface="+mn-ea"/>
                          <a:cs typeface="+mn-cs"/>
                        </a:rPr>
                        <a:t>Canadian Tire logo and tagline</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00001.png </a:t>
                      </a:r>
                      <a:endParaRPr lang="en-US" dirty="0"/>
                    </a:p>
                  </a:txBody>
                  <a:tcPr/>
                </a:tc>
                <a:extLst>
                  <a:ext uri="{0D108BD9-81ED-4DB2-BD59-A6C34878D82A}">
                    <a16:rowId xmlns:a16="http://schemas.microsoft.com/office/drawing/2014/main" val="1893647286"/>
                  </a:ext>
                </a:extLst>
              </a:tr>
              <a:tr h="457166">
                <a:tc>
                  <a:txBody>
                    <a:bodyPr/>
                    <a:lstStyle/>
                    <a:p>
                      <a:r>
                        <a:rPr lang="en-US" sz="1800" kern="1200" dirty="0">
                          <a:solidFill>
                            <a:schemeClr val="dk1"/>
                          </a:solidFill>
                          <a:effectLst/>
                          <a:latin typeface="+mn-lt"/>
                          <a:ea typeface="+mn-ea"/>
                          <a:cs typeface="+mn-cs"/>
                        </a:rPr>
                        <a:t>Voice Over</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information_Script.mp3 </a:t>
                      </a:r>
                      <a:endParaRPr lang="en-US" dirty="0"/>
                    </a:p>
                  </a:txBody>
                  <a:tcPr/>
                </a:tc>
                <a:extLst>
                  <a:ext uri="{0D108BD9-81ED-4DB2-BD59-A6C34878D82A}">
                    <a16:rowId xmlns:a16="http://schemas.microsoft.com/office/drawing/2014/main" val="1455925698"/>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kern="1200" dirty="0">
                        <a:solidFill>
                          <a:schemeClr val="dk1"/>
                        </a:solidFill>
                        <a:effectLst/>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2733688411"/>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kern="1200" dirty="0">
                        <a:solidFill>
                          <a:schemeClr val="dk1"/>
                        </a:solidFill>
                        <a:effectLst/>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2820722520"/>
                  </a:ext>
                </a:extLst>
              </a:tr>
            </a:tbl>
          </a:graphicData>
        </a:graphic>
      </p:graphicFrame>
      <p:sp>
        <p:nvSpPr>
          <p:cNvPr id="11" name="TextBox 10">
            <a:extLst>
              <a:ext uri="{FF2B5EF4-FFF2-40B4-BE49-F238E27FC236}">
                <a16:creationId xmlns:a16="http://schemas.microsoft.com/office/drawing/2014/main" id="{B9C01B58-5C9F-19AE-4A89-2BC48ED7BD8F}"/>
              </a:ext>
            </a:extLst>
          </p:cNvPr>
          <p:cNvSpPr txBox="1"/>
          <p:nvPr/>
        </p:nvSpPr>
        <p:spPr>
          <a:xfrm>
            <a:off x="273845" y="248412"/>
            <a:ext cx="11230296" cy="1477328"/>
          </a:xfrm>
          <a:prstGeom prst="rect">
            <a:avLst/>
          </a:prstGeom>
          <a:noFill/>
        </p:spPr>
        <p:txBody>
          <a:bodyPr wrap="square" rtlCol="0">
            <a:spAutoFit/>
          </a:bodyPr>
          <a:lstStyle/>
          <a:p>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Course Title: Commitment2 &gt; </a:t>
            </a:r>
            <a:r>
              <a:rPr lang="en-US" b="1" kern="100" dirty="0">
                <a:solidFill>
                  <a:schemeClr val="bg1"/>
                </a:solidFill>
                <a:latin typeface="Aptos" panose="020B0004020202020204" pitchFamily="34" charset="0"/>
                <a:ea typeface="Aptos" panose="020B0004020202020204" pitchFamily="34" charset="0"/>
                <a:cs typeface="Arial" panose="020B0604020202020204" pitchFamily="34" charset="0"/>
              </a:rPr>
              <a:t>confidential information</a:t>
            </a:r>
            <a:endPar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a:p>
            <a:endPar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a:p>
            <a:endParaRPr lang="en-CA" dirty="0">
              <a:solidFill>
                <a:schemeClr val="bg1"/>
              </a:solidFill>
              <a:effectLst/>
              <a:latin typeface=".SF NS"/>
            </a:endParaRPr>
          </a:p>
          <a:p>
            <a:endParaRPr lang="en-CA" dirty="0">
              <a:solidFill>
                <a:schemeClr val="bg1"/>
              </a:solidFill>
              <a:effectLst/>
              <a:latin typeface=".SF NS"/>
            </a:endParaRPr>
          </a:p>
          <a:p>
            <a:r>
              <a:rPr lang="en-US" b="1" kern="100" dirty="0">
                <a:solidFill>
                  <a:schemeClr val="bg1"/>
                </a:solidFill>
                <a:latin typeface="Aptos" panose="020B0004020202020204" pitchFamily="34" charset="0"/>
                <a:ea typeface="Aptos" panose="020B0004020202020204" pitchFamily="34" charset="0"/>
                <a:cs typeface="Arial" panose="020B0604020202020204" pitchFamily="34" charset="0"/>
              </a:rPr>
              <a:t> </a:t>
            </a:r>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 </a:t>
            </a:r>
            <a:endParaRPr lang="en-CA" sz="1800"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8797374F-E72E-4928-5B33-2BCF3C4495F1}"/>
              </a:ext>
            </a:extLst>
          </p:cNvPr>
          <p:cNvSpPr txBox="1"/>
          <p:nvPr/>
        </p:nvSpPr>
        <p:spPr>
          <a:xfrm>
            <a:off x="2197077" y="722940"/>
            <a:ext cx="3149645" cy="369332"/>
          </a:xfrm>
          <a:prstGeom prst="rect">
            <a:avLst/>
          </a:prstGeom>
          <a:noFill/>
        </p:spPr>
        <p:txBody>
          <a:bodyPr wrap="none" rtlCol="0">
            <a:spAutoFit/>
          </a:bodyPr>
          <a:lstStyle/>
          <a:p>
            <a:r>
              <a:rPr lang="en-US" dirty="0">
                <a:solidFill>
                  <a:schemeClr val="bg1">
                    <a:lumMod val="65000"/>
                  </a:schemeClr>
                </a:solidFill>
              </a:rPr>
              <a:t>Screen layout/ On screen text </a:t>
            </a:r>
          </a:p>
        </p:txBody>
      </p:sp>
      <p:graphicFrame>
        <p:nvGraphicFramePr>
          <p:cNvPr id="14" name="Table 13">
            <a:extLst>
              <a:ext uri="{FF2B5EF4-FFF2-40B4-BE49-F238E27FC236}">
                <a16:creationId xmlns:a16="http://schemas.microsoft.com/office/drawing/2014/main" id="{D722BFF9-E836-0C96-FA94-4AEE36E560D4}"/>
              </a:ext>
            </a:extLst>
          </p:cNvPr>
          <p:cNvGraphicFramePr>
            <a:graphicFrameLocks noGrp="1"/>
          </p:cNvGraphicFramePr>
          <p:nvPr/>
        </p:nvGraphicFramePr>
        <p:xfrm>
          <a:off x="342900" y="3871803"/>
          <a:ext cx="6858000" cy="731520"/>
        </p:xfrm>
        <a:graphic>
          <a:graphicData uri="http://schemas.openxmlformats.org/drawingml/2006/table">
            <a:tbl>
              <a:tblPr firstRow="1" bandRow="1">
                <a:tableStyleId>{5C22544A-7EE6-4342-B048-85BDC9FD1C3A}</a:tableStyleId>
              </a:tblPr>
              <a:tblGrid>
                <a:gridCol w="1410744">
                  <a:extLst>
                    <a:ext uri="{9D8B030D-6E8A-4147-A177-3AD203B41FA5}">
                      <a16:colId xmlns:a16="http://schemas.microsoft.com/office/drawing/2014/main" val="4101885158"/>
                    </a:ext>
                  </a:extLst>
                </a:gridCol>
                <a:gridCol w="1277655">
                  <a:extLst>
                    <a:ext uri="{9D8B030D-6E8A-4147-A177-3AD203B41FA5}">
                      <a16:colId xmlns:a16="http://schemas.microsoft.com/office/drawing/2014/main" val="1568312238"/>
                    </a:ext>
                  </a:extLst>
                </a:gridCol>
                <a:gridCol w="1849620">
                  <a:extLst>
                    <a:ext uri="{9D8B030D-6E8A-4147-A177-3AD203B41FA5}">
                      <a16:colId xmlns:a16="http://schemas.microsoft.com/office/drawing/2014/main" val="13374560"/>
                    </a:ext>
                  </a:extLst>
                </a:gridCol>
                <a:gridCol w="2319981">
                  <a:extLst>
                    <a:ext uri="{9D8B030D-6E8A-4147-A177-3AD203B41FA5}">
                      <a16:colId xmlns:a16="http://schemas.microsoft.com/office/drawing/2014/main" val="1318454291"/>
                    </a:ext>
                  </a:extLst>
                </a:gridCol>
              </a:tblGrid>
              <a:tr h="364387">
                <a:tc gridSpan="4">
                  <a:txBody>
                    <a:bodyPr/>
                    <a:lstStyle/>
                    <a:p>
                      <a:r>
                        <a:rPr lang="en-US" dirty="0"/>
                        <a:t>Navigation buttons </a:t>
                      </a:r>
                    </a:p>
                  </a:txBody>
                  <a:tcPr/>
                </a:tc>
                <a:tc hMerge="1">
                  <a:txBody>
                    <a:bodyPr/>
                    <a:lstStyle/>
                    <a:p>
                      <a:endParaRPr lang="en-US" dirty="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55714881"/>
                  </a:ext>
                </a:extLst>
              </a:tr>
              <a:tr h="364387">
                <a:tc>
                  <a:txBody>
                    <a:bodyPr/>
                    <a:lstStyle/>
                    <a:p>
                      <a:r>
                        <a:rPr lang="en-US" dirty="0"/>
                        <a:t>Next </a:t>
                      </a:r>
                    </a:p>
                  </a:txBody>
                  <a:tcPr/>
                </a:tc>
                <a:tc>
                  <a:txBody>
                    <a:bodyPr/>
                    <a:lstStyle/>
                    <a:p>
                      <a:r>
                        <a:rPr lang="en-US" b="0" dirty="0"/>
                        <a:t>Previous</a:t>
                      </a:r>
                      <a:r>
                        <a:rPr lang="en-US" b="1" dirty="0"/>
                        <a:t> </a:t>
                      </a:r>
                    </a:p>
                  </a:txBody>
                  <a:tcPr>
                    <a:lnR w="12700" cap="flat" cmpd="sng" algn="ctr">
                      <a:solidFill>
                        <a:schemeClr val="tx1"/>
                      </a:solidFill>
                      <a:prstDash val="solid"/>
                      <a:round/>
                      <a:headEnd type="none" w="med" len="med"/>
                      <a:tailEnd type="none" w="med" len="med"/>
                    </a:lnR>
                  </a:tcPr>
                </a:tc>
                <a:tc>
                  <a:txBody>
                    <a:bodyPr/>
                    <a:lstStyle/>
                    <a:p>
                      <a:r>
                        <a:rPr lang="en-US" dirty="0"/>
                        <a:t>Close</a:t>
                      </a:r>
                    </a:p>
                  </a:txBody>
                  <a:tcPr>
                    <a:lnL w="12700" cap="flat" cmpd="sng" algn="ctr">
                      <a:solidFill>
                        <a:schemeClr val="tx1"/>
                      </a:solidFill>
                      <a:prstDash val="solid"/>
                      <a:round/>
                      <a:headEnd type="none" w="med" len="med"/>
                      <a:tailEnd type="none" w="med" len="med"/>
                    </a:lnL>
                  </a:tcPr>
                </a:tc>
                <a:tc>
                  <a:txBody>
                    <a:bodyPr/>
                    <a:lstStyle/>
                    <a:p>
                      <a:r>
                        <a:rPr lang="en-US" dirty="0">
                          <a:solidFill>
                            <a:schemeClr val="tx1">
                              <a:lumMod val="65000"/>
                              <a:lumOff val="35000"/>
                            </a:schemeClr>
                          </a:solidFill>
                        </a:rPr>
                        <a:t>Advances: By user</a:t>
                      </a:r>
                    </a:p>
                  </a:txBody>
                  <a:tcPr/>
                </a:tc>
                <a:extLst>
                  <a:ext uri="{0D108BD9-81ED-4DB2-BD59-A6C34878D82A}">
                    <a16:rowId xmlns:a16="http://schemas.microsoft.com/office/drawing/2014/main" val="2446138852"/>
                  </a:ext>
                </a:extLst>
              </a:tr>
            </a:tbl>
          </a:graphicData>
        </a:graphic>
      </p:graphicFrame>
      <p:graphicFrame>
        <p:nvGraphicFramePr>
          <p:cNvPr id="16" name="Table 15">
            <a:extLst>
              <a:ext uri="{FF2B5EF4-FFF2-40B4-BE49-F238E27FC236}">
                <a16:creationId xmlns:a16="http://schemas.microsoft.com/office/drawing/2014/main" id="{A38E4CA3-FCCD-EB25-95FC-E30F22B06CC7}"/>
              </a:ext>
            </a:extLst>
          </p:cNvPr>
          <p:cNvGraphicFramePr>
            <a:graphicFrameLocks noGrp="1"/>
          </p:cNvGraphicFramePr>
          <p:nvPr>
            <p:extLst>
              <p:ext uri="{D42A27DB-BD31-4B8C-83A1-F6EECF244321}">
                <p14:modId xmlns:p14="http://schemas.microsoft.com/office/powerpoint/2010/main" val="176487323"/>
              </p:ext>
            </p:extLst>
          </p:nvPr>
        </p:nvGraphicFramePr>
        <p:xfrm>
          <a:off x="342900" y="4674651"/>
          <a:ext cx="6858000" cy="1959929"/>
        </p:xfrm>
        <a:graphic>
          <a:graphicData uri="http://schemas.openxmlformats.org/drawingml/2006/table">
            <a:tbl>
              <a:tblPr firstRow="1" bandRow="1">
                <a:tableStyleId>{5C22544A-7EE6-4342-B048-85BDC9FD1C3A}</a:tableStyleId>
              </a:tblPr>
              <a:tblGrid>
                <a:gridCol w="6858000">
                  <a:extLst>
                    <a:ext uri="{9D8B030D-6E8A-4147-A177-3AD203B41FA5}">
                      <a16:colId xmlns:a16="http://schemas.microsoft.com/office/drawing/2014/main" val="161448233"/>
                    </a:ext>
                  </a:extLst>
                </a:gridCol>
              </a:tblGrid>
              <a:tr h="340768">
                <a:tc>
                  <a:txBody>
                    <a:bodyPr/>
                    <a:lstStyle/>
                    <a:p>
                      <a:r>
                        <a:rPr lang="en-US" b="1" dirty="0"/>
                        <a:t>Voice Over</a:t>
                      </a:r>
                    </a:p>
                  </a:txBody>
                  <a:tcPr/>
                </a:tc>
                <a:extLst>
                  <a:ext uri="{0D108BD9-81ED-4DB2-BD59-A6C34878D82A}">
                    <a16:rowId xmlns:a16="http://schemas.microsoft.com/office/drawing/2014/main" val="444259247"/>
                  </a:ext>
                </a:extLst>
              </a:tr>
              <a:tr h="1594169">
                <a:tc>
                  <a:txBody>
                    <a:bodyPr/>
                    <a:lstStyle/>
                    <a:p>
                      <a:r>
                        <a:rPr lang="en-CA" sz="1200" kern="1200" dirty="0">
                          <a:solidFill>
                            <a:schemeClr val="dk1"/>
                          </a:solidFill>
                          <a:effectLst/>
                          <a:latin typeface="+mn-lt"/>
                          <a:ea typeface="+mn-ea"/>
                          <a:cs typeface="+mn-cs"/>
                        </a:rPr>
                        <a:t>Employees are responsible for protecting both personal and company information. Confidential information includes personal data such as medical conditions or customer details, as well as proprietary company data.</a:t>
                      </a:r>
                    </a:p>
                    <a:p>
                      <a:r>
                        <a:rPr lang="en-CA" sz="1200" kern="1200" dirty="0">
                          <a:solidFill>
                            <a:schemeClr val="dk1"/>
                          </a:solidFill>
                          <a:effectLst/>
                          <a:latin typeface="+mn-lt"/>
                          <a:ea typeface="+mn-ea"/>
                          <a:cs typeface="+mn-cs"/>
                        </a:rPr>
                        <a:t>Make sure to: </a:t>
                      </a:r>
                    </a:p>
                    <a:p>
                      <a:r>
                        <a:rPr lang="en-CA" sz="1200" kern="1200" dirty="0">
                          <a:solidFill>
                            <a:schemeClr val="dk1"/>
                          </a:solidFill>
                          <a:effectLst/>
                          <a:latin typeface="+mn-lt"/>
                          <a:ea typeface="+mn-ea"/>
                          <a:cs typeface="+mn-cs"/>
                        </a:rPr>
                        <a:t>Only share confidential information with authorized personnel.</a:t>
                      </a:r>
                    </a:p>
                    <a:p>
                      <a:r>
                        <a:rPr lang="en-CA" sz="1200" kern="1200" dirty="0">
                          <a:solidFill>
                            <a:schemeClr val="dk1"/>
                          </a:solidFill>
                          <a:effectLst/>
                          <a:latin typeface="+mn-lt"/>
                          <a:ea typeface="+mn-ea"/>
                          <a:cs typeface="+mn-cs"/>
                        </a:rPr>
                        <a:t>Use secure methods to store and dispose of confidential documents, such as shredding bins for physical files.</a:t>
                      </a:r>
                    </a:p>
                    <a:p>
                      <a:r>
                        <a:rPr lang="en-CA" sz="1200" kern="1200" dirty="0">
                          <a:solidFill>
                            <a:schemeClr val="dk1"/>
                          </a:solidFill>
                          <a:effectLst/>
                          <a:latin typeface="+mn-lt"/>
                          <a:ea typeface="+mn-ea"/>
                          <a:cs typeface="+mn-cs"/>
                        </a:rPr>
                        <a:t>Never disclose a colleague’s personal information, such as medical conditions, without their consent.</a:t>
                      </a:r>
                    </a:p>
                  </a:txBody>
                  <a:tcPr/>
                </a:tc>
                <a:extLst>
                  <a:ext uri="{0D108BD9-81ED-4DB2-BD59-A6C34878D82A}">
                    <a16:rowId xmlns:a16="http://schemas.microsoft.com/office/drawing/2014/main" val="1372340830"/>
                  </a:ext>
                </a:extLst>
              </a:tr>
            </a:tbl>
          </a:graphicData>
        </a:graphic>
      </p:graphicFrame>
      <p:sp>
        <p:nvSpPr>
          <p:cNvPr id="17" name="TextBox 16">
            <a:extLst>
              <a:ext uri="{FF2B5EF4-FFF2-40B4-BE49-F238E27FC236}">
                <a16:creationId xmlns:a16="http://schemas.microsoft.com/office/drawing/2014/main" id="{340C0FBD-9F84-DD19-36FF-104AF04CA427}"/>
              </a:ext>
            </a:extLst>
          </p:cNvPr>
          <p:cNvSpPr txBox="1"/>
          <p:nvPr/>
        </p:nvSpPr>
        <p:spPr>
          <a:xfrm>
            <a:off x="9141007" y="248412"/>
            <a:ext cx="1989438" cy="369332"/>
          </a:xfrm>
          <a:prstGeom prst="rect">
            <a:avLst/>
          </a:prstGeom>
          <a:noFill/>
        </p:spPr>
        <p:txBody>
          <a:bodyPr wrap="square" rtlCol="0">
            <a:spAutoFit/>
          </a:bodyPr>
          <a:lstStyle/>
          <a:p>
            <a:r>
              <a:rPr lang="en-US" dirty="0">
                <a:solidFill>
                  <a:schemeClr val="bg1"/>
                </a:solidFill>
              </a:rPr>
              <a:t>Screen ID: 03-004 </a:t>
            </a:r>
          </a:p>
        </p:txBody>
      </p:sp>
      <p:cxnSp>
        <p:nvCxnSpPr>
          <p:cNvPr id="19" name="Straight Connector 18">
            <a:extLst>
              <a:ext uri="{FF2B5EF4-FFF2-40B4-BE49-F238E27FC236}">
                <a16:creationId xmlns:a16="http://schemas.microsoft.com/office/drawing/2014/main" id="{E9782CA0-BC60-4B4E-C836-53F0A5414AF5}"/>
              </a:ext>
            </a:extLst>
          </p:cNvPr>
          <p:cNvCxnSpPr/>
          <p:nvPr/>
        </p:nvCxnSpPr>
        <p:spPr>
          <a:xfrm>
            <a:off x="8600303" y="248411"/>
            <a:ext cx="0" cy="403201"/>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7A7A68D8-B4A7-663C-A337-C139A3B6DEC1}"/>
              </a:ext>
            </a:extLst>
          </p:cNvPr>
          <p:cNvSpPr/>
          <p:nvPr/>
        </p:nvSpPr>
        <p:spPr>
          <a:xfrm>
            <a:off x="7458075" y="708708"/>
            <a:ext cx="4460081" cy="35509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t>Notes </a:t>
            </a:r>
          </a:p>
        </p:txBody>
      </p:sp>
      <p:sp>
        <p:nvSpPr>
          <p:cNvPr id="22" name="TextBox 21">
            <a:extLst>
              <a:ext uri="{FF2B5EF4-FFF2-40B4-BE49-F238E27FC236}">
                <a16:creationId xmlns:a16="http://schemas.microsoft.com/office/drawing/2014/main" id="{6BEF0EA6-5FD0-88EA-4C97-991975448B20}"/>
              </a:ext>
            </a:extLst>
          </p:cNvPr>
          <p:cNvSpPr txBox="1"/>
          <p:nvPr/>
        </p:nvSpPr>
        <p:spPr>
          <a:xfrm>
            <a:off x="7487783" y="1190010"/>
            <a:ext cx="4301138" cy="2031325"/>
          </a:xfrm>
          <a:prstGeom prst="rect">
            <a:avLst/>
          </a:prstGeom>
          <a:noFill/>
        </p:spPr>
        <p:txBody>
          <a:bodyPr wrap="square" rtlCol="0">
            <a:spAutoFit/>
          </a:bodyPr>
          <a:lstStyle/>
          <a:p>
            <a:r>
              <a:rPr lang="en-CA" b="1" dirty="0">
                <a:solidFill>
                  <a:srgbClr val="0E0E0E"/>
                </a:solidFill>
                <a:effectLst/>
                <a:latin typeface=".SF NS"/>
              </a:rPr>
              <a:t>Interaction Type: </a:t>
            </a:r>
            <a:r>
              <a:rPr lang="en-CA" dirty="0">
                <a:solidFill>
                  <a:srgbClr val="0E0E0E"/>
                </a:solidFill>
                <a:effectLst/>
                <a:latin typeface=".SF NS"/>
              </a:rPr>
              <a:t>Text/ image </a:t>
            </a:r>
          </a:p>
          <a:p>
            <a:endParaRPr lang="en-CA" dirty="0">
              <a:solidFill>
                <a:srgbClr val="0E0E0E"/>
              </a:solidFill>
              <a:effectLst/>
              <a:latin typeface=".SF NS"/>
            </a:endParaRPr>
          </a:p>
          <a:p>
            <a:r>
              <a:rPr lang="en-CA" b="1" dirty="0">
                <a:solidFill>
                  <a:srgbClr val="0E0E0E"/>
                </a:solidFill>
                <a:effectLst/>
                <a:latin typeface=".SF NS"/>
              </a:rPr>
              <a:t>Screen Functionality: </a:t>
            </a:r>
            <a:r>
              <a:rPr lang="en-CA" dirty="0">
                <a:solidFill>
                  <a:srgbClr val="0E0E0E"/>
                </a:solidFill>
                <a:effectLst/>
                <a:latin typeface=".SF NS"/>
              </a:rPr>
              <a:t>written guidelines  of how to protect personal and company confidential information.</a:t>
            </a:r>
          </a:p>
          <a:p>
            <a:endParaRPr lang="en-CA" dirty="0">
              <a:solidFill>
                <a:srgbClr val="0E0E0E"/>
              </a:solidFill>
              <a:effectLst/>
              <a:latin typeface=".SF NS"/>
            </a:endParaRPr>
          </a:p>
          <a:p>
            <a:endParaRPr lang="en-CA" dirty="0">
              <a:solidFill>
                <a:srgbClr val="0E0E0E"/>
              </a:solidFill>
              <a:effectLst/>
              <a:latin typeface=".SF NS"/>
            </a:endParaRPr>
          </a:p>
        </p:txBody>
      </p:sp>
      <p:sp>
        <p:nvSpPr>
          <p:cNvPr id="24" name="TextBox 23">
            <a:extLst>
              <a:ext uri="{FF2B5EF4-FFF2-40B4-BE49-F238E27FC236}">
                <a16:creationId xmlns:a16="http://schemas.microsoft.com/office/drawing/2014/main" id="{71D32B41-65D4-A8B8-781E-5E24A9DD86AE}"/>
              </a:ext>
            </a:extLst>
          </p:cNvPr>
          <p:cNvSpPr txBox="1"/>
          <p:nvPr/>
        </p:nvSpPr>
        <p:spPr>
          <a:xfrm>
            <a:off x="653143" y="1163600"/>
            <a:ext cx="6064898" cy="2585323"/>
          </a:xfrm>
          <a:prstGeom prst="rect">
            <a:avLst/>
          </a:prstGeom>
          <a:noFill/>
        </p:spPr>
        <p:txBody>
          <a:bodyPr wrap="square" rtlCol="0">
            <a:spAutoFit/>
          </a:bodyPr>
          <a:lstStyle/>
          <a:p>
            <a:r>
              <a:rPr lang="en-US" b="1" dirty="0"/>
              <a:t>Title: </a:t>
            </a:r>
            <a:r>
              <a:rPr lang="en-CA" b="1" dirty="0">
                <a:solidFill>
                  <a:srgbClr val="0E0E0E"/>
                </a:solidFill>
                <a:effectLst/>
                <a:latin typeface=".SF NS"/>
              </a:rPr>
              <a:t>Using Company Email</a:t>
            </a:r>
          </a:p>
          <a:p>
            <a:endParaRPr lang="en-CA" dirty="0">
              <a:solidFill>
                <a:srgbClr val="0E0E0E"/>
              </a:solidFill>
              <a:latin typeface=".SF NS"/>
            </a:endParaRPr>
          </a:p>
          <a:p>
            <a:r>
              <a:rPr lang="en-US" sz="1800" b="1" dirty="0">
                <a:effectLst/>
                <a:latin typeface="Aptos" panose="020B0004020202020204" pitchFamily="34" charset="0"/>
                <a:ea typeface="Aptos" panose="020B0004020202020204" pitchFamily="34" charset="0"/>
                <a:cs typeface="Arial" panose="020B0604020202020204" pitchFamily="34" charset="0"/>
              </a:rPr>
              <a:t>Text</a:t>
            </a:r>
            <a:r>
              <a:rPr lang="en-US" sz="1800" dirty="0">
                <a:effectLst/>
                <a:latin typeface="Aptos" panose="020B0004020202020204" pitchFamily="34" charset="0"/>
                <a:ea typeface="Aptos" panose="020B0004020202020204" pitchFamily="34" charset="0"/>
                <a:cs typeface="Arial" panose="020B0604020202020204" pitchFamily="34" charset="0"/>
              </a:rPr>
              <a:t>:</a:t>
            </a:r>
          </a:p>
          <a:p>
            <a:r>
              <a:rPr lang="en-CA" dirty="0">
                <a:solidFill>
                  <a:srgbClr val="0E0E0E"/>
                </a:solidFill>
                <a:effectLst/>
                <a:latin typeface=".SF NS"/>
              </a:rPr>
              <a:t>• Only share confidential information with authorized personnel.</a:t>
            </a:r>
          </a:p>
          <a:p>
            <a:r>
              <a:rPr lang="en-CA" dirty="0">
                <a:solidFill>
                  <a:srgbClr val="0E0E0E"/>
                </a:solidFill>
                <a:effectLst/>
                <a:latin typeface=".SF NS"/>
              </a:rPr>
              <a:t>• Use secure methods to store and dispose of confidential documents, such as shredding bins for physical files.</a:t>
            </a:r>
          </a:p>
          <a:p>
            <a:r>
              <a:rPr lang="en-CA" dirty="0">
                <a:solidFill>
                  <a:srgbClr val="0E0E0E"/>
                </a:solidFill>
                <a:effectLst/>
                <a:latin typeface=".SF NS"/>
              </a:rPr>
              <a:t>• Never disclose a colleague’s personal information, such as medical conditions, without their consent.</a:t>
            </a:r>
          </a:p>
        </p:txBody>
      </p:sp>
    </p:spTree>
    <p:extLst>
      <p:ext uri="{BB962C8B-B14F-4D97-AF65-F5344CB8AC3E}">
        <p14:creationId xmlns:p14="http://schemas.microsoft.com/office/powerpoint/2010/main" val="8793598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E53BA1-82FA-8742-F658-341C01F55D3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F7EE6BF-4C78-6596-ED2F-B8CB19AE4C6E}"/>
              </a:ext>
            </a:extLst>
          </p:cNvPr>
          <p:cNvSpPr/>
          <p:nvPr/>
        </p:nvSpPr>
        <p:spPr>
          <a:xfrm>
            <a:off x="273844" y="248412"/>
            <a:ext cx="11644312" cy="4032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68A1E02D-0F54-597E-F5B4-211DAE6464DE}"/>
              </a:ext>
            </a:extLst>
          </p:cNvPr>
          <p:cNvSpPr/>
          <p:nvPr/>
        </p:nvSpPr>
        <p:spPr>
          <a:xfrm>
            <a:off x="342900" y="694476"/>
            <a:ext cx="6858000" cy="3105999"/>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D3DA3E4D-B061-431C-03BB-63649CF78DA1}"/>
              </a:ext>
            </a:extLst>
          </p:cNvPr>
          <p:cNvSpPr/>
          <p:nvPr/>
        </p:nvSpPr>
        <p:spPr>
          <a:xfrm>
            <a:off x="7458075" y="694476"/>
            <a:ext cx="4460081" cy="231605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8" name="Table 7">
            <a:extLst>
              <a:ext uri="{FF2B5EF4-FFF2-40B4-BE49-F238E27FC236}">
                <a16:creationId xmlns:a16="http://schemas.microsoft.com/office/drawing/2014/main" id="{74D0BE2D-40BA-E0F6-07F4-61B5FFAC8A8F}"/>
              </a:ext>
            </a:extLst>
          </p:cNvPr>
          <p:cNvGraphicFramePr>
            <a:graphicFrameLocks noGrp="1"/>
          </p:cNvGraphicFramePr>
          <p:nvPr>
            <p:extLst>
              <p:ext uri="{D42A27DB-BD31-4B8C-83A1-F6EECF244321}">
                <p14:modId xmlns:p14="http://schemas.microsoft.com/office/powerpoint/2010/main" val="3199185462"/>
              </p:ext>
            </p:extLst>
          </p:nvPr>
        </p:nvGraphicFramePr>
        <p:xfrm>
          <a:off x="7447658" y="3079533"/>
          <a:ext cx="4391026" cy="3009984"/>
        </p:xfrm>
        <a:graphic>
          <a:graphicData uri="http://schemas.openxmlformats.org/drawingml/2006/table">
            <a:tbl>
              <a:tblPr firstRow="1" bandRow="1">
                <a:tableStyleId>{5C22544A-7EE6-4342-B048-85BDC9FD1C3A}</a:tableStyleId>
              </a:tblPr>
              <a:tblGrid>
                <a:gridCol w="2195513">
                  <a:extLst>
                    <a:ext uri="{9D8B030D-6E8A-4147-A177-3AD203B41FA5}">
                      <a16:colId xmlns:a16="http://schemas.microsoft.com/office/drawing/2014/main" val="639812973"/>
                    </a:ext>
                  </a:extLst>
                </a:gridCol>
                <a:gridCol w="2195513">
                  <a:extLst>
                    <a:ext uri="{9D8B030D-6E8A-4147-A177-3AD203B41FA5}">
                      <a16:colId xmlns:a16="http://schemas.microsoft.com/office/drawing/2014/main" val="2463367939"/>
                    </a:ext>
                  </a:extLst>
                </a:gridCol>
              </a:tblGrid>
              <a:tr h="457166">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Media and interactivity</a:t>
                      </a:r>
                    </a:p>
                  </a:txBody>
                  <a:tcPr/>
                </a:tc>
                <a:tc hMerge="1">
                  <a:txBody>
                    <a:bodyPr/>
                    <a:lstStyle/>
                    <a:p>
                      <a:endParaRPr lang="en-US" dirty="0"/>
                    </a:p>
                  </a:txBody>
                  <a:tcPr/>
                </a:tc>
                <a:extLst>
                  <a:ext uri="{0D108BD9-81ED-4DB2-BD59-A6C34878D82A}">
                    <a16:rowId xmlns:a16="http://schemas.microsoft.com/office/drawing/2014/main" val="1755190821"/>
                  </a:ext>
                </a:extLst>
              </a:tr>
              <a:tr h="578733">
                <a:tc>
                  <a:txBody>
                    <a:bodyPr/>
                    <a:lstStyle/>
                    <a:p>
                      <a:r>
                        <a:rPr lang="en-US" sz="1800" kern="1200" dirty="0">
                          <a:solidFill>
                            <a:schemeClr val="dk1"/>
                          </a:solidFill>
                          <a:effectLst/>
                          <a:latin typeface="+mn-lt"/>
                          <a:ea typeface="+mn-ea"/>
                          <a:cs typeface="+mn-cs"/>
                        </a:rPr>
                        <a:t>Canadian Tire logo and tagline</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00001.png </a:t>
                      </a:r>
                      <a:endParaRPr lang="en-US" dirty="0"/>
                    </a:p>
                  </a:txBody>
                  <a:tcPr/>
                </a:tc>
                <a:extLst>
                  <a:ext uri="{0D108BD9-81ED-4DB2-BD59-A6C34878D82A}">
                    <a16:rowId xmlns:a16="http://schemas.microsoft.com/office/drawing/2014/main" val="1893647286"/>
                  </a:ext>
                </a:extLst>
              </a:tr>
              <a:tr h="457166">
                <a:tc>
                  <a:txBody>
                    <a:bodyPr/>
                    <a:lstStyle/>
                    <a:p>
                      <a:r>
                        <a:rPr lang="en-US" sz="1800" kern="1200" dirty="0">
                          <a:solidFill>
                            <a:schemeClr val="dk1"/>
                          </a:solidFill>
                          <a:effectLst/>
                          <a:latin typeface="+mn-lt"/>
                          <a:ea typeface="+mn-ea"/>
                          <a:cs typeface="+mn-cs"/>
                        </a:rPr>
                        <a:t>Voice Over</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cybersecurity_Script.mp3 </a:t>
                      </a:r>
                      <a:endParaRPr lang="en-US" dirty="0"/>
                    </a:p>
                  </a:txBody>
                  <a:tcPr/>
                </a:tc>
                <a:extLst>
                  <a:ext uri="{0D108BD9-81ED-4DB2-BD59-A6C34878D82A}">
                    <a16:rowId xmlns:a16="http://schemas.microsoft.com/office/drawing/2014/main" val="1455925698"/>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kern="1200" dirty="0">
                        <a:solidFill>
                          <a:schemeClr val="dk1"/>
                        </a:solidFill>
                        <a:effectLst/>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2733688411"/>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kern="1200" dirty="0">
                        <a:solidFill>
                          <a:schemeClr val="dk1"/>
                        </a:solidFill>
                        <a:effectLst/>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2820722520"/>
                  </a:ext>
                </a:extLst>
              </a:tr>
            </a:tbl>
          </a:graphicData>
        </a:graphic>
      </p:graphicFrame>
      <p:sp>
        <p:nvSpPr>
          <p:cNvPr id="11" name="TextBox 10">
            <a:extLst>
              <a:ext uri="{FF2B5EF4-FFF2-40B4-BE49-F238E27FC236}">
                <a16:creationId xmlns:a16="http://schemas.microsoft.com/office/drawing/2014/main" id="{BAAD1B0B-DF4C-8BED-579D-3FA62833034A}"/>
              </a:ext>
            </a:extLst>
          </p:cNvPr>
          <p:cNvSpPr txBox="1"/>
          <p:nvPr/>
        </p:nvSpPr>
        <p:spPr>
          <a:xfrm>
            <a:off x="273845" y="248412"/>
            <a:ext cx="11230296" cy="1754326"/>
          </a:xfrm>
          <a:prstGeom prst="rect">
            <a:avLst/>
          </a:prstGeom>
          <a:noFill/>
        </p:spPr>
        <p:txBody>
          <a:bodyPr wrap="square" rtlCol="0">
            <a:spAutoFit/>
          </a:bodyPr>
          <a:lstStyle/>
          <a:p>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Course Title: Commitment2 &gt; </a:t>
            </a:r>
            <a:r>
              <a:rPr lang="en-US" b="1" kern="100" dirty="0">
                <a:solidFill>
                  <a:schemeClr val="bg1"/>
                </a:solidFill>
                <a:latin typeface="Aptos" panose="020B0004020202020204" pitchFamily="34" charset="0"/>
                <a:ea typeface="Aptos" panose="020B0004020202020204" pitchFamily="34" charset="0"/>
                <a:cs typeface="Arial" panose="020B0604020202020204" pitchFamily="34" charset="0"/>
              </a:rPr>
              <a:t>Cybersecurity and Intellectual Property</a:t>
            </a:r>
          </a:p>
          <a:p>
            <a:endPar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a:p>
            <a:endPar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a:p>
            <a:endParaRPr lang="en-CA" dirty="0">
              <a:solidFill>
                <a:schemeClr val="bg1"/>
              </a:solidFill>
              <a:effectLst/>
              <a:latin typeface=".SF NS"/>
            </a:endParaRPr>
          </a:p>
          <a:p>
            <a:endParaRPr lang="en-CA" dirty="0">
              <a:solidFill>
                <a:schemeClr val="bg1"/>
              </a:solidFill>
              <a:effectLst/>
              <a:latin typeface=".SF NS"/>
            </a:endParaRPr>
          </a:p>
          <a:p>
            <a:r>
              <a:rPr lang="en-US" b="1" kern="100" dirty="0">
                <a:solidFill>
                  <a:schemeClr val="bg1"/>
                </a:solidFill>
                <a:latin typeface="Aptos" panose="020B0004020202020204" pitchFamily="34" charset="0"/>
                <a:ea typeface="Aptos" panose="020B0004020202020204" pitchFamily="34" charset="0"/>
                <a:cs typeface="Arial" panose="020B0604020202020204" pitchFamily="34" charset="0"/>
              </a:rPr>
              <a:t> </a:t>
            </a:r>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 </a:t>
            </a:r>
            <a:endParaRPr lang="en-CA" sz="1800"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AFF309B3-7E7A-6620-2807-CD0E3FF7B5EF}"/>
              </a:ext>
            </a:extLst>
          </p:cNvPr>
          <p:cNvSpPr txBox="1"/>
          <p:nvPr/>
        </p:nvSpPr>
        <p:spPr>
          <a:xfrm>
            <a:off x="2197077" y="722940"/>
            <a:ext cx="3149645" cy="369332"/>
          </a:xfrm>
          <a:prstGeom prst="rect">
            <a:avLst/>
          </a:prstGeom>
          <a:noFill/>
        </p:spPr>
        <p:txBody>
          <a:bodyPr wrap="none" rtlCol="0">
            <a:spAutoFit/>
          </a:bodyPr>
          <a:lstStyle/>
          <a:p>
            <a:r>
              <a:rPr lang="en-US" dirty="0">
                <a:solidFill>
                  <a:schemeClr val="bg1">
                    <a:lumMod val="65000"/>
                  </a:schemeClr>
                </a:solidFill>
              </a:rPr>
              <a:t>Screen layout/ On screen text </a:t>
            </a:r>
          </a:p>
        </p:txBody>
      </p:sp>
      <p:graphicFrame>
        <p:nvGraphicFramePr>
          <p:cNvPr id="14" name="Table 13">
            <a:extLst>
              <a:ext uri="{FF2B5EF4-FFF2-40B4-BE49-F238E27FC236}">
                <a16:creationId xmlns:a16="http://schemas.microsoft.com/office/drawing/2014/main" id="{8BFE34E3-C51E-FB38-1457-94E99BE14A30}"/>
              </a:ext>
            </a:extLst>
          </p:cNvPr>
          <p:cNvGraphicFramePr>
            <a:graphicFrameLocks noGrp="1"/>
          </p:cNvGraphicFramePr>
          <p:nvPr/>
        </p:nvGraphicFramePr>
        <p:xfrm>
          <a:off x="342900" y="3871803"/>
          <a:ext cx="6858000" cy="731520"/>
        </p:xfrm>
        <a:graphic>
          <a:graphicData uri="http://schemas.openxmlformats.org/drawingml/2006/table">
            <a:tbl>
              <a:tblPr firstRow="1" bandRow="1">
                <a:tableStyleId>{5C22544A-7EE6-4342-B048-85BDC9FD1C3A}</a:tableStyleId>
              </a:tblPr>
              <a:tblGrid>
                <a:gridCol w="1410744">
                  <a:extLst>
                    <a:ext uri="{9D8B030D-6E8A-4147-A177-3AD203B41FA5}">
                      <a16:colId xmlns:a16="http://schemas.microsoft.com/office/drawing/2014/main" val="4101885158"/>
                    </a:ext>
                  </a:extLst>
                </a:gridCol>
                <a:gridCol w="1277655">
                  <a:extLst>
                    <a:ext uri="{9D8B030D-6E8A-4147-A177-3AD203B41FA5}">
                      <a16:colId xmlns:a16="http://schemas.microsoft.com/office/drawing/2014/main" val="1568312238"/>
                    </a:ext>
                  </a:extLst>
                </a:gridCol>
                <a:gridCol w="1849620">
                  <a:extLst>
                    <a:ext uri="{9D8B030D-6E8A-4147-A177-3AD203B41FA5}">
                      <a16:colId xmlns:a16="http://schemas.microsoft.com/office/drawing/2014/main" val="13374560"/>
                    </a:ext>
                  </a:extLst>
                </a:gridCol>
                <a:gridCol w="2319981">
                  <a:extLst>
                    <a:ext uri="{9D8B030D-6E8A-4147-A177-3AD203B41FA5}">
                      <a16:colId xmlns:a16="http://schemas.microsoft.com/office/drawing/2014/main" val="1318454291"/>
                    </a:ext>
                  </a:extLst>
                </a:gridCol>
              </a:tblGrid>
              <a:tr h="364387">
                <a:tc gridSpan="4">
                  <a:txBody>
                    <a:bodyPr/>
                    <a:lstStyle/>
                    <a:p>
                      <a:r>
                        <a:rPr lang="en-US" dirty="0"/>
                        <a:t>Navigation buttons </a:t>
                      </a:r>
                    </a:p>
                  </a:txBody>
                  <a:tcPr/>
                </a:tc>
                <a:tc hMerge="1">
                  <a:txBody>
                    <a:bodyPr/>
                    <a:lstStyle/>
                    <a:p>
                      <a:endParaRPr lang="en-US" dirty="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55714881"/>
                  </a:ext>
                </a:extLst>
              </a:tr>
              <a:tr h="364387">
                <a:tc>
                  <a:txBody>
                    <a:bodyPr/>
                    <a:lstStyle/>
                    <a:p>
                      <a:r>
                        <a:rPr lang="en-US" dirty="0"/>
                        <a:t>Next </a:t>
                      </a:r>
                    </a:p>
                  </a:txBody>
                  <a:tcPr/>
                </a:tc>
                <a:tc>
                  <a:txBody>
                    <a:bodyPr/>
                    <a:lstStyle/>
                    <a:p>
                      <a:r>
                        <a:rPr lang="en-US" b="0" dirty="0"/>
                        <a:t>Previous</a:t>
                      </a:r>
                      <a:r>
                        <a:rPr lang="en-US" b="1" dirty="0"/>
                        <a:t> </a:t>
                      </a:r>
                    </a:p>
                  </a:txBody>
                  <a:tcPr>
                    <a:lnR w="12700" cap="flat" cmpd="sng" algn="ctr">
                      <a:solidFill>
                        <a:schemeClr val="tx1"/>
                      </a:solidFill>
                      <a:prstDash val="solid"/>
                      <a:round/>
                      <a:headEnd type="none" w="med" len="med"/>
                      <a:tailEnd type="none" w="med" len="med"/>
                    </a:lnR>
                  </a:tcPr>
                </a:tc>
                <a:tc>
                  <a:txBody>
                    <a:bodyPr/>
                    <a:lstStyle/>
                    <a:p>
                      <a:r>
                        <a:rPr lang="en-US" dirty="0"/>
                        <a:t>Close</a:t>
                      </a:r>
                    </a:p>
                  </a:txBody>
                  <a:tcPr>
                    <a:lnL w="12700" cap="flat" cmpd="sng" algn="ctr">
                      <a:solidFill>
                        <a:schemeClr val="tx1"/>
                      </a:solidFill>
                      <a:prstDash val="solid"/>
                      <a:round/>
                      <a:headEnd type="none" w="med" len="med"/>
                      <a:tailEnd type="none" w="med" len="med"/>
                    </a:lnL>
                  </a:tcPr>
                </a:tc>
                <a:tc>
                  <a:txBody>
                    <a:bodyPr/>
                    <a:lstStyle/>
                    <a:p>
                      <a:r>
                        <a:rPr lang="en-US" dirty="0">
                          <a:solidFill>
                            <a:schemeClr val="tx1">
                              <a:lumMod val="65000"/>
                              <a:lumOff val="35000"/>
                            </a:schemeClr>
                          </a:solidFill>
                        </a:rPr>
                        <a:t>Advances: By user</a:t>
                      </a:r>
                    </a:p>
                  </a:txBody>
                  <a:tcPr/>
                </a:tc>
                <a:extLst>
                  <a:ext uri="{0D108BD9-81ED-4DB2-BD59-A6C34878D82A}">
                    <a16:rowId xmlns:a16="http://schemas.microsoft.com/office/drawing/2014/main" val="2446138852"/>
                  </a:ext>
                </a:extLst>
              </a:tr>
            </a:tbl>
          </a:graphicData>
        </a:graphic>
      </p:graphicFrame>
      <p:graphicFrame>
        <p:nvGraphicFramePr>
          <p:cNvPr id="16" name="Table 15">
            <a:extLst>
              <a:ext uri="{FF2B5EF4-FFF2-40B4-BE49-F238E27FC236}">
                <a16:creationId xmlns:a16="http://schemas.microsoft.com/office/drawing/2014/main" id="{DBF7029E-9FA2-E095-D8DB-22712BAB7848}"/>
              </a:ext>
            </a:extLst>
          </p:cNvPr>
          <p:cNvGraphicFramePr>
            <a:graphicFrameLocks noGrp="1"/>
          </p:cNvGraphicFramePr>
          <p:nvPr>
            <p:extLst>
              <p:ext uri="{D42A27DB-BD31-4B8C-83A1-F6EECF244321}">
                <p14:modId xmlns:p14="http://schemas.microsoft.com/office/powerpoint/2010/main" val="3948572326"/>
              </p:ext>
            </p:extLst>
          </p:nvPr>
        </p:nvGraphicFramePr>
        <p:xfrm>
          <a:off x="342900" y="4674651"/>
          <a:ext cx="6858000" cy="2011680"/>
        </p:xfrm>
        <a:graphic>
          <a:graphicData uri="http://schemas.openxmlformats.org/drawingml/2006/table">
            <a:tbl>
              <a:tblPr firstRow="1" bandRow="1">
                <a:tableStyleId>{5C22544A-7EE6-4342-B048-85BDC9FD1C3A}</a:tableStyleId>
              </a:tblPr>
              <a:tblGrid>
                <a:gridCol w="6858000">
                  <a:extLst>
                    <a:ext uri="{9D8B030D-6E8A-4147-A177-3AD203B41FA5}">
                      <a16:colId xmlns:a16="http://schemas.microsoft.com/office/drawing/2014/main" val="161448233"/>
                    </a:ext>
                  </a:extLst>
                </a:gridCol>
              </a:tblGrid>
              <a:tr h="340768">
                <a:tc>
                  <a:txBody>
                    <a:bodyPr/>
                    <a:lstStyle/>
                    <a:p>
                      <a:r>
                        <a:rPr lang="en-US" b="1"/>
                        <a:t>Voice Over</a:t>
                      </a:r>
                      <a:endParaRPr lang="en-US" b="1" dirty="0"/>
                    </a:p>
                  </a:txBody>
                  <a:tcPr/>
                </a:tc>
                <a:extLst>
                  <a:ext uri="{0D108BD9-81ED-4DB2-BD59-A6C34878D82A}">
                    <a16:rowId xmlns:a16="http://schemas.microsoft.com/office/drawing/2014/main" val="444259247"/>
                  </a:ext>
                </a:extLst>
              </a:tr>
              <a:tr h="1594169">
                <a:tc>
                  <a:txBody>
                    <a:bodyPr/>
                    <a:lstStyle/>
                    <a:p>
                      <a:r>
                        <a:rPr lang="en-CA" sz="1400" kern="1200" dirty="0">
                          <a:solidFill>
                            <a:schemeClr val="dk1"/>
                          </a:solidFill>
                          <a:effectLst/>
                          <a:latin typeface="+mn-lt"/>
                          <a:ea typeface="+mn-ea"/>
                          <a:cs typeface="+mn-cs"/>
                        </a:rPr>
                        <a:t>Canadian Tire’s data and intellectual property must be protected at all times. Cybersecurity policies help safeguard both physical and electronic information. Employees must ensure that they follow data protection protocols. Make sure to: </a:t>
                      </a:r>
                    </a:p>
                    <a:p>
                      <a:r>
                        <a:rPr lang="en-CA" sz="1400" dirty="0">
                          <a:solidFill>
                            <a:srgbClr val="0E0E0E"/>
                          </a:solidFill>
                          <a:effectLst/>
                          <a:latin typeface=".SF NS"/>
                        </a:rPr>
                        <a:t>Only store personal and business data as long as necessary and for business purposes only.</a:t>
                      </a:r>
                    </a:p>
                    <a:p>
                      <a:r>
                        <a:rPr lang="en-CA" sz="1400" dirty="0">
                          <a:solidFill>
                            <a:srgbClr val="0E0E0E"/>
                          </a:solidFill>
                          <a:effectLst/>
                          <a:latin typeface=".SF NS"/>
                        </a:rPr>
                        <a:t>Ensure data is securely stored and accessed only by authorized individuals and </a:t>
                      </a:r>
                    </a:p>
                    <a:p>
                      <a:r>
                        <a:rPr lang="en-CA" sz="1400" dirty="0">
                          <a:solidFill>
                            <a:srgbClr val="0E0E0E"/>
                          </a:solidFill>
                          <a:effectLst/>
                          <a:latin typeface=".SF NS"/>
                        </a:rPr>
                        <a:t>Follow Canadian Tire’s Cybersecurity Policy for handling digital information</a:t>
                      </a:r>
                    </a:p>
                    <a:p>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372340830"/>
                  </a:ext>
                </a:extLst>
              </a:tr>
            </a:tbl>
          </a:graphicData>
        </a:graphic>
      </p:graphicFrame>
      <p:sp>
        <p:nvSpPr>
          <p:cNvPr id="17" name="TextBox 16">
            <a:extLst>
              <a:ext uri="{FF2B5EF4-FFF2-40B4-BE49-F238E27FC236}">
                <a16:creationId xmlns:a16="http://schemas.microsoft.com/office/drawing/2014/main" id="{DF148D18-0D6E-B3D6-A5F0-381FBC13BD18}"/>
              </a:ext>
            </a:extLst>
          </p:cNvPr>
          <p:cNvSpPr txBox="1"/>
          <p:nvPr/>
        </p:nvSpPr>
        <p:spPr>
          <a:xfrm>
            <a:off x="9141007" y="248412"/>
            <a:ext cx="1989438" cy="369332"/>
          </a:xfrm>
          <a:prstGeom prst="rect">
            <a:avLst/>
          </a:prstGeom>
          <a:noFill/>
        </p:spPr>
        <p:txBody>
          <a:bodyPr wrap="square" rtlCol="0">
            <a:spAutoFit/>
          </a:bodyPr>
          <a:lstStyle/>
          <a:p>
            <a:r>
              <a:rPr lang="en-US" dirty="0">
                <a:solidFill>
                  <a:schemeClr val="bg1"/>
                </a:solidFill>
              </a:rPr>
              <a:t>Screen ID: 03-005 </a:t>
            </a:r>
          </a:p>
        </p:txBody>
      </p:sp>
      <p:cxnSp>
        <p:nvCxnSpPr>
          <p:cNvPr id="19" name="Straight Connector 18">
            <a:extLst>
              <a:ext uri="{FF2B5EF4-FFF2-40B4-BE49-F238E27FC236}">
                <a16:creationId xmlns:a16="http://schemas.microsoft.com/office/drawing/2014/main" id="{39F1A6C3-0258-4EED-FAD6-B5436285E872}"/>
              </a:ext>
            </a:extLst>
          </p:cNvPr>
          <p:cNvCxnSpPr/>
          <p:nvPr/>
        </p:nvCxnSpPr>
        <p:spPr>
          <a:xfrm>
            <a:off x="8600303" y="248411"/>
            <a:ext cx="0" cy="403201"/>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8260DE34-3C60-E828-8B9F-7ECAE94D5D02}"/>
              </a:ext>
            </a:extLst>
          </p:cNvPr>
          <p:cNvSpPr/>
          <p:nvPr/>
        </p:nvSpPr>
        <p:spPr>
          <a:xfrm>
            <a:off x="7458075" y="708708"/>
            <a:ext cx="4460081" cy="35509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t>Notes </a:t>
            </a:r>
          </a:p>
        </p:txBody>
      </p:sp>
      <p:sp>
        <p:nvSpPr>
          <p:cNvPr id="22" name="TextBox 21">
            <a:extLst>
              <a:ext uri="{FF2B5EF4-FFF2-40B4-BE49-F238E27FC236}">
                <a16:creationId xmlns:a16="http://schemas.microsoft.com/office/drawing/2014/main" id="{FF7E38AB-20EF-6EB9-3477-E078300B746A}"/>
              </a:ext>
            </a:extLst>
          </p:cNvPr>
          <p:cNvSpPr txBox="1"/>
          <p:nvPr/>
        </p:nvSpPr>
        <p:spPr>
          <a:xfrm>
            <a:off x="7487783" y="1190010"/>
            <a:ext cx="4301138" cy="2031325"/>
          </a:xfrm>
          <a:prstGeom prst="rect">
            <a:avLst/>
          </a:prstGeom>
          <a:noFill/>
        </p:spPr>
        <p:txBody>
          <a:bodyPr wrap="square" rtlCol="0">
            <a:spAutoFit/>
          </a:bodyPr>
          <a:lstStyle/>
          <a:p>
            <a:r>
              <a:rPr lang="en-CA" b="1" dirty="0">
                <a:solidFill>
                  <a:srgbClr val="0E0E0E"/>
                </a:solidFill>
                <a:effectLst/>
                <a:latin typeface=".SF NS"/>
              </a:rPr>
              <a:t>Interaction Type: </a:t>
            </a:r>
            <a:r>
              <a:rPr lang="en-CA" dirty="0">
                <a:solidFill>
                  <a:srgbClr val="0E0E0E"/>
                </a:solidFill>
                <a:effectLst/>
                <a:latin typeface=".SF NS"/>
              </a:rPr>
              <a:t>Text/ image </a:t>
            </a:r>
          </a:p>
          <a:p>
            <a:endParaRPr lang="en-CA" dirty="0">
              <a:solidFill>
                <a:srgbClr val="0E0E0E"/>
              </a:solidFill>
              <a:effectLst/>
              <a:latin typeface=".SF NS"/>
            </a:endParaRPr>
          </a:p>
          <a:p>
            <a:r>
              <a:rPr lang="en-CA" b="1" dirty="0">
                <a:solidFill>
                  <a:srgbClr val="0E0E0E"/>
                </a:solidFill>
                <a:effectLst/>
                <a:latin typeface=".SF NS"/>
              </a:rPr>
              <a:t>Screen Functionality: </a:t>
            </a:r>
            <a:r>
              <a:rPr lang="en-CA" dirty="0">
                <a:solidFill>
                  <a:srgbClr val="0E0E0E"/>
                </a:solidFill>
                <a:effectLst/>
                <a:latin typeface=".SF NS"/>
              </a:rPr>
              <a:t>written guidelines of cybersecurity policies and protection of intellectual property.</a:t>
            </a:r>
          </a:p>
          <a:p>
            <a:endParaRPr lang="en-CA" dirty="0">
              <a:solidFill>
                <a:srgbClr val="0E0E0E"/>
              </a:solidFill>
              <a:effectLst/>
              <a:latin typeface=".SF NS"/>
            </a:endParaRPr>
          </a:p>
          <a:p>
            <a:endParaRPr lang="en-CA" dirty="0">
              <a:solidFill>
                <a:srgbClr val="0E0E0E"/>
              </a:solidFill>
              <a:effectLst/>
              <a:latin typeface=".SF NS"/>
            </a:endParaRPr>
          </a:p>
        </p:txBody>
      </p:sp>
      <p:sp>
        <p:nvSpPr>
          <p:cNvPr id="24" name="TextBox 23">
            <a:extLst>
              <a:ext uri="{FF2B5EF4-FFF2-40B4-BE49-F238E27FC236}">
                <a16:creationId xmlns:a16="http://schemas.microsoft.com/office/drawing/2014/main" id="{CA21A3E7-F3DF-5CFB-9422-B22AAC5CF521}"/>
              </a:ext>
            </a:extLst>
          </p:cNvPr>
          <p:cNvSpPr txBox="1"/>
          <p:nvPr/>
        </p:nvSpPr>
        <p:spPr>
          <a:xfrm>
            <a:off x="653143" y="1163600"/>
            <a:ext cx="6064898" cy="2585323"/>
          </a:xfrm>
          <a:prstGeom prst="rect">
            <a:avLst/>
          </a:prstGeom>
          <a:noFill/>
        </p:spPr>
        <p:txBody>
          <a:bodyPr wrap="square" rtlCol="0">
            <a:spAutoFit/>
          </a:bodyPr>
          <a:lstStyle/>
          <a:p>
            <a:r>
              <a:rPr lang="en-US" b="1" dirty="0"/>
              <a:t>Title: </a:t>
            </a:r>
            <a:r>
              <a:rPr lang="en-CA" b="1" dirty="0">
                <a:solidFill>
                  <a:srgbClr val="0E0E0E"/>
                </a:solidFill>
                <a:effectLst/>
                <a:latin typeface=".SF NS"/>
              </a:rPr>
              <a:t>Cybersecurity and Intellectual Property</a:t>
            </a:r>
          </a:p>
          <a:p>
            <a:endParaRPr lang="en-CA" dirty="0">
              <a:solidFill>
                <a:srgbClr val="0E0E0E"/>
              </a:solidFill>
              <a:latin typeface=".SF NS"/>
            </a:endParaRPr>
          </a:p>
          <a:p>
            <a:r>
              <a:rPr lang="en-US" sz="1800" b="1" dirty="0">
                <a:effectLst/>
                <a:latin typeface="Aptos" panose="020B0004020202020204" pitchFamily="34" charset="0"/>
                <a:ea typeface="Aptos" panose="020B0004020202020204" pitchFamily="34" charset="0"/>
                <a:cs typeface="Arial" panose="020B0604020202020204" pitchFamily="34" charset="0"/>
              </a:rPr>
              <a:t>Text</a:t>
            </a:r>
            <a:r>
              <a:rPr lang="en-US" sz="1800" dirty="0">
                <a:effectLst/>
                <a:latin typeface="Aptos" panose="020B0004020202020204" pitchFamily="34" charset="0"/>
                <a:ea typeface="Aptos" panose="020B0004020202020204" pitchFamily="34" charset="0"/>
                <a:cs typeface="Arial" panose="020B0604020202020204" pitchFamily="34" charset="0"/>
              </a:rPr>
              <a:t>:</a:t>
            </a:r>
          </a:p>
          <a:p>
            <a:r>
              <a:rPr lang="en-CA" dirty="0">
                <a:solidFill>
                  <a:srgbClr val="0E0E0E"/>
                </a:solidFill>
                <a:effectLst/>
                <a:latin typeface=".SF NS"/>
              </a:rPr>
              <a:t>• Only store personal and business data as long as necessary and for business purposes only.</a:t>
            </a:r>
          </a:p>
          <a:p>
            <a:r>
              <a:rPr lang="en-CA" dirty="0">
                <a:solidFill>
                  <a:srgbClr val="0E0E0E"/>
                </a:solidFill>
                <a:effectLst/>
                <a:latin typeface=".SF NS"/>
              </a:rPr>
              <a:t>• Ensure data is securely stored and accessed only by authorized individuals.</a:t>
            </a:r>
          </a:p>
          <a:p>
            <a:r>
              <a:rPr lang="en-CA" dirty="0">
                <a:solidFill>
                  <a:srgbClr val="0E0E0E"/>
                </a:solidFill>
                <a:effectLst/>
                <a:latin typeface=".SF NS"/>
              </a:rPr>
              <a:t>• Follow Canadian Tire’s Cybersecurity Policy for handling digital information.</a:t>
            </a:r>
          </a:p>
        </p:txBody>
      </p:sp>
    </p:spTree>
    <p:extLst>
      <p:ext uri="{BB962C8B-B14F-4D97-AF65-F5344CB8AC3E}">
        <p14:creationId xmlns:p14="http://schemas.microsoft.com/office/powerpoint/2010/main" val="23049824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12B554-D9AB-CABC-5317-45542359F9A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6ED9C2F-2849-9B41-D35A-F4F319002956}"/>
              </a:ext>
            </a:extLst>
          </p:cNvPr>
          <p:cNvSpPr/>
          <p:nvPr/>
        </p:nvSpPr>
        <p:spPr>
          <a:xfrm>
            <a:off x="273844" y="248412"/>
            <a:ext cx="11644312" cy="4032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33E6AD28-1630-BCE4-CA12-7BCFBC8D98BD}"/>
              </a:ext>
            </a:extLst>
          </p:cNvPr>
          <p:cNvSpPr/>
          <p:nvPr/>
        </p:nvSpPr>
        <p:spPr>
          <a:xfrm>
            <a:off x="342900" y="694476"/>
            <a:ext cx="6858000" cy="3105999"/>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18DF05C2-9690-BB26-AF35-2FA172554A48}"/>
              </a:ext>
            </a:extLst>
          </p:cNvPr>
          <p:cNvSpPr/>
          <p:nvPr/>
        </p:nvSpPr>
        <p:spPr>
          <a:xfrm>
            <a:off x="7458075" y="694476"/>
            <a:ext cx="4460081" cy="231605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8" name="Table 7">
            <a:extLst>
              <a:ext uri="{FF2B5EF4-FFF2-40B4-BE49-F238E27FC236}">
                <a16:creationId xmlns:a16="http://schemas.microsoft.com/office/drawing/2014/main" id="{9CCC1B8B-DF70-3C04-11EA-B8C213B7F11B}"/>
              </a:ext>
            </a:extLst>
          </p:cNvPr>
          <p:cNvGraphicFramePr>
            <a:graphicFrameLocks noGrp="1"/>
          </p:cNvGraphicFramePr>
          <p:nvPr>
            <p:extLst>
              <p:ext uri="{D42A27DB-BD31-4B8C-83A1-F6EECF244321}">
                <p14:modId xmlns:p14="http://schemas.microsoft.com/office/powerpoint/2010/main" val="3247670191"/>
              </p:ext>
            </p:extLst>
          </p:nvPr>
        </p:nvGraphicFramePr>
        <p:xfrm>
          <a:off x="7447658" y="3079533"/>
          <a:ext cx="4391026" cy="2827070"/>
        </p:xfrm>
        <a:graphic>
          <a:graphicData uri="http://schemas.openxmlformats.org/drawingml/2006/table">
            <a:tbl>
              <a:tblPr firstRow="1" bandRow="1">
                <a:tableStyleId>{5C22544A-7EE6-4342-B048-85BDC9FD1C3A}</a:tableStyleId>
              </a:tblPr>
              <a:tblGrid>
                <a:gridCol w="2195513">
                  <a:extLst>
                    <a:ext uri="{9D8B030D-6E8A-4147-A177-3AD203B41FA5}">
                      <a16:colId xmlns:a16="http://schemas.microsoft.com/office/drawing/2014/main" val="639812973"/>
                    </a:ext>
                  </a:extLst>
                </a:gridCol>
                <a:gridCol w="2195513">
                  <a:extLst>
                    <a:ext uri="{9D8B030D-6E8A-4147-A177-3AD203B41FA5}">
                      <a16:colId xmlns:a16="http://schemas.microsoft.com/office/drawing/2014/main" val="2463367939"/>
                    </a:ext>
                  </a:extLst>
                </a:gridCol>
              </a:tblGrid>
              <a:tr h="457166">
                <a:tc gridSpan="2">
                  <a:txBody>
                    <a:bodyPr/>
                    <a:lstStyle/>
                    <a:p>
                      <a:r>
                        <a:rPr lang="en-US" dirty="0"/>
                        <a:t>Media and interactivity</a:t>
                      </a:r>
                    </a:p>
                  </a:txBody>
                  <a:tcPr/>
                </a:tc>
                <a:tc hMerge="1">
                  <a:txBody>
                    <a:bodyPr/>
                    <a:lstStyle/>
                    <a:p>
                      <a:endParaRPr lang="en-US" dirty="0"/>
                    </a:p>
                  </a:txBody>
                  <a:tcPr/>
                </a:tc>
                <a:extLst>
                  <a:ext uri="{0D108BD9-81ED-4DB2-BD59-A6C34878D82A}">
                    <a16:rowId xmlns:a16="http://schemas.microsoft.com/office/drawing/2014/main" val="1755190821"/>
                  </a:ext>
                </a:extLst>
              </a:tr>
              <a:tr h="578733">
                <a:tc>
                  <a:txBody>
                    <a:bodyPr/>
                    <a:lstStyle/>
                    <a:p>
                      <a:r>
                        <a:rPr lang="en-US" sz="1800" kern="1200" dirty="0">
                          <a:solidFill>
                            <a:schemeClr val="dk1"/>
                          </a:solidFill>
                          <a:effectLst/>
                          <a:latin typeface="+mn-lt"/>
                          <a:ea typeface="+mn-ea"/>
                          <a:cs typeface="+mn-cs"/>
                        </a:rPr>
                        <a:t>Canadian Tire logo and tagline</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00001.png </a:t>
                      </a:r>
                      <a:endParaRPr lang="en-US" dirty="0"/>
                    </a:p>
                  </a:txBody>
                  <a:tcPr/>
                </a:tc>
                <a:extLst>
                  <a:ext uri="{0D108BD9-81ED-4DB2-BD59-A6C34878D82A}">
                    <a16:rowId xmlns:a16="http://schemas.microsoft.com/office/drawing/2014/main" val="1893647286"/>
                  </a:ext>
                </a:extLst>
              </a:tr>
              <a:tr h="457166">
                <a:tc>
                  <a:txBody>
                    <a:bodyPr/>
                    <a:lstStyle/>
                    <a:p>
                      <a:r>
                        <a:rPr lang="en-US" sz="1800" kern="1200" dirty="0">
                          <a:solidFill>
                            <a:schemeClr val="dk1"/>
                          </a:solidFill>
                          <a:effectLst/>
                          <a:latin typeface="+mn-lt"/>
                          <a:ea typeface="+mn-ea"/>
                          <a:cs typeface="+mn-cs"/>
                        </a:rPr>
                        <a:t>Voice Over</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privacy_Script.mp3 </a:t>
                      </a:r>
                      <a:endParaRPr lang="en-US" dirty="0"/>
                    </a:p>
                  </a:txBody>
                  <a:tcPr/>
                </a:tc>
                <a:extLst>
                  <a:ext uri="{0D108BD9-81ED-4DB2-BD59-A6C34878D82A}">
                    <a16:rowId xmlns:a16="http://schemas.microsoft.com/office/drawing/2014/main" val="1455925698"/>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kern="1200" dirty="0">
                        <a:solidFill>
                          <a:schemeClr val="dk1"/>
                        </a:solidFill>
                        <a:effectLst/>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2733688411"/>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kern="1200" dirty="0">
                        <a:solidFill>
                          <a:schemeClr val="dk1"/>
                        </a:solidFill>
                        <a:effectLst/>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2820722520"/>
                  </a:ext>
                </a:extLst>
              </a:tr>
            </a:tbl>
          </a:graphicData>
        </a:graphic>
      </p:graphicFrame>
      <p:sp>
        <p:nvSpPr>
          <p:cNvPr id="11" name="TextBox 10">
            <a:extLst>
              <a:ext uri="{FF2B5EF4-FFF2-40B4-BE49-F238E27FC236}">
                <a16:creationId xmlns:a16="http://schemas.microsoft.com/office/drawing/2014/main" id="{FC34F13A-7BF2-F30B-4E9C-08729273B6F9}"/>
              </a:ext>
            </a:extLst>
          </p:cNvPr>
          <p:cNvSpPr txBox="1"/>
          <p:nvPr/>
        </p:nvSpPr>
        <p:spPr>
          <a:xfrm>
            <a:off x="273845" y="248412"/>
            <a:ext cx="11230296" cy="2031325"/>
          </a:xfrm>
          <a:prstGeom prst="rect">
            <a:avLst/>
          </a:prstGeom>
          <a:noFill/>
        </p:spPr>
        <p:txBody>
          <a:bodyPr wrap="square" rtlCol="0">
            <a:spAutoFit/>
          </a:bodyPr>
          <a:lstStyle/>
          <a:p>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Course Title: Commitment2 &gt; Privacy and Information Management</a:t>
            </a:r>
          </a:p>
          <a:p>
            <a:endParaRPr lang="en-US" b="1" kern="100" dirty="0">
              <a:solidFill>
                <a:schemeClr val="bg1"/>
              </a:solidFill>
              <a:latin typeface="Aptos" panose="020B0004020202020204" pitchFamily="34" charset="0"/>
              <a:ea typeface="Aptos" panose="020B0004020202020204" pitchFamily="34" charset="0"/>
              <a:cs typeface="Arial" panose="020B0604020202020204" pitchFamily="34" charset="0"/>
            </a:endParaRPr>
          </a:p>
          <a:p>
            <a:endPar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a:p>
            <a:endPar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a:p>
            <a:endParaRPr lang="en-CA" dirty="0">
              <a:solidFill>
                <a:schemeClr val="bg1"/>
              </a:solidFill>
              <a:effectLst/>
              <a:latin typeface=".SF NS"/>
            </a:endParaRPr>
          </a:p>
          <a:p>
            <a:endParaRPr lang="en-CA" dirty="0">
              <a:solidFill>
                <a:schemeClr val="bg1"/>
              </a:solidFill>
              <a:effectLst/>
              <a:latin typeface=".SF NS"/>
            </a:endParaRPr>
          </a:p>
          <a:p>
            <a:r>
              <a:rPr lang="en-US" b="1" kern="100" dirty="0">
                <a:solidFill>
                  <a:schemeClr val="bg1"/>
                </a:solidFill>
                <a:latin typeface="Aptos" panose="020B0004020202020204" pitchFamily="34" charset="0"/>
                <a:ea typeface="Aptos" panose="020B0004020202020204" pitchFamily="34" charset="0"/>
                <a:cs typeface="Arial" panose="020B0604020202020204" pitchFamily="34" charset="0"/>
              </a:rPr>
              <a:t> </a:t>
            </a:r>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 </a:t>
            </a:r>
            <a:endParaRPr lang="en-CA" sz="1800"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E8AE4CB6-F631-B938-876A-E30942685C17}"/>
              </a:ext>
            </a:extLst>
          </p:cNvPr>
          <p:cNvSpPr txBox="1"/>
          <p:nvPr/>
        </p:nvSpPr>
        <p:spPr>
          <a:xfrm>
            <a:off x="2197077" y="722940"/>
            <a:ext cx="3149645" cy="369332"/>
          </a:xfrm>
          <a:prstGeom prst="rect">
            <a:avLst/>
          </a:prstGeom>
          <a:noFill/>
        </p:spPr>
        <p:txBody>
          <a:bodyPr wrap="none" rtlCol="0">
            <a:spAutoFit/>
          </a:bodyPr>
          <a:lstStyle/>
          <a:p>
            <a:r>
              <a:rPr lang="en-US" dirty="0">
                <a:solidFill>
                  <a:schemeClr val="bg1">
                    <a:lumMod val="65000"/>
                  </a:schemeClr>
                </a:solidFill>
              </a:rPr>
              <a:t>Screen layout/ On screen text </a:t>
            </a:r>
          </a:p>
        </p:txBody>
      </p:sp>
      <p:graphicFrame>
        <p:nvGraphicFramePr>
          <p:cNvPr id="14" name="Table 13">
            <a:extLst>
              <a:ext uri="{FF2B5EF4-FFF2-40B4-BE49-F238E27FC236}">
                <a16:creationId xmlns:a16="http://schemas.microsoft.com/office/drawing/2014/main" id="{1B5DA6FA-B630-DA0C-AE3D-61A4D9C66B59}"/>
              </a:ext>
            </a:extLst>
          </p:cNvPr>
          <p:cNvGraphicFramePr>
            <a:graphicFrameLocks noGrp="1"/>
          </p:cNvGraphicFramePr>
          <p:nvPr/>
        </p:nvGraphicFramePr>
        <p:xfrm>
          <a:off x="342900" y="3871803"/>
          <a:ext cx="6858000" cy="731520"/>
        </p:xfrm>
        <a:graphic>
          <a:graphicData uri="http://schemas.openxmlformats.org/drawingml/2006/table">
            <a:tbl>
              <a:tblPr firstRow="1" bandRow="1">
                <a:tableStyleId>{5C22544A-7EE6-4342-B048-85BDC9FD1C3A}</a:tableStyleId>
              </a:tblPr>
              <a:tblGrid>
                <a:gridCol w="1410744">
                  <a:extLst>
                    <a:ext uri="{9D8B030D-6E8A-4147-A177-3AD203B41FA5}">
                      <a16:colId xmlns:a16="http://schemas.microsoft.com/office/drawing/2014/main" val="4101885158"/>
                    </a:ext>
                  </a:extLst>
                </a:gridCol>
                <a:gridCol w="1277655">
                  <a:extLst>
                    <a:ext uri="{9D8B030D-6E8A-4147-A177-3AD203B41FA5}">
                      <a16:colId xmlns:a16="http://schemas.microsoft.com/office/drawing/2014/main" val="1568312238"/>
                    </a:ext>
                  </a:extLst>
                </a:gridCol>
                <a:gridCol w="1849620">
                  <a:extLst>
                    <a:ext uri="{9D8B030D-6E8A-4147-A177-3AD203B41FA5}">
                      <a16:colId xmlns:a16="http://schemas.microsoft.com/office/drawing/2014/main" val="13374560"/>
                    </a:ext>
                  </a:extLst>
                </a:gridCol>
                <a:gridCol w="2319981">
                  <a:extLst>
                    <a:ext uri="{9D8B030D-6E8A-4147-A177-3AD203B41FA5}">
                      <a16:colId xmlns:a16="http://schemas.microsoft.com/office/drawing/2014/main" val="1318454291"/>
                    </a:ext>
                  </a:extLst>
                </a:gridCol>
              </a:tblGrid>
              <a:tr h="364387">
                <a:tc gridSpan="4">
                  <a:txBody>
                    <a:bodyPr/>
                    <a:lstStyle/>
                    <a:p>
                      <a:r>
                        <a:rPr lang="en-US" dirty="0"/>
                        <a:t>Navigation buttons </a:t>
                      </a:r>
                    </a:p>
                  </a:txBody>
                  <a:tcPr/>
                </a:tc>
                <a:tc hMerge="1">
                  <a:txBody>
                    <a:bodyPr/>
                    <a:lstStyle/>
                    <a:p>
                      <a:endParaRPr lang="en-US" dirty="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55714881"/>
                  </a:ext>
                </a:extLst>
              </a:tr>
              <a:tr h="364387">
                <a:tc>
                  <a:txBody>
                    <a:bodyPr/>
                    <a:lstStyle/>
                    <a:p>
                      <a:r>
                        <a:rPr lang="en-US" dirty="0"/>
                        <a:t>Next </a:t>
                      </a:r>
                    </a:p>
                  </a:txBody>
                  <a:tcPr/>
                </a:tc>
                <a:tc>
                  <a:txBody>
                    <a:bodyPr/>
                    <a:lstStyle/>
                    <a:p>
                      <a:r>
                        <a:rPr lang="en-US" b="0" dirty="0"/>
                        <a:t>Previous</a:t>
                      </a:r>
                      <a:r>
                        <a:rPr lang="en-US" b="1" dirty="0"/>
                        <a:t> </a:t>
                      </a:r>
                    </a:p>
                  </a:txBody>
                  <a:tcPr>
                    <a:lnR w="12700" cap="flat" cmpd="sng" algn="ctr">
                      <a:solidFill>
                        <a:schemeClr val="tx1"/>
                      </a:solidFill>
                      <a:prstDash val="solid"/>
                      <a:round/>
                      <a:headEnd type="none" w="med" len="med"/>
                      <a:tailEnd type="none" w="med" len="med"/>
                    </a:lnR>
                  </a:tcPr>
                </a:tc>
                <a:tc>
                  <a:txBody>
                    <a:bodyPr/>
                    <a:lstStyle/>
                    <a:p>
                      <a:r>
                        <a:rPr lang="en-US" dirty="0"/>
                        <a:t>Close</a:t>
                      </a:r>
                    </a:p>
                  </a:txBody>
                  <a:tcPr>
                    <a:lnL w="12700" cap="flat" cmpd="sng" algn="ctr">
                      <a:solidFill>
                        <a:schemeClr val="tx1"/>
                      </a:solidFill>
                      <a:prstDash val="solid"/>
                      <a:round/>
                      <a:headEnd type="none" w="med" len="med"/>
                      <a:tailEnd type="none" w="med" len="med"/>
                    </a:lnL>
                  </a:tcPr>
                </a:tc>
                <a:tc>
                  <a:txBody>
                    <a:bodyPr/>
                    <a:lstStyle/>
                    <a:p>
                      <a:r>
                        <a:rPr lang="en-US" dirty="0">
                          <a:solidFill>
                            <a:schemeClr val="tx1">
                              <a:lumMod val="65000"/>
                              <a:lumOff val="35000"/>
                            </a:schemeClr>
                          </a:solidFill>
                        </a:rPr>
                        <a:t>Advances: By user</a:t>
                      </a:r>
                    </a:p>
                  </a:txBody>
                  <a:tcPr/>
                </a:tc>
                <a:extLst>
                  <a:ext uri="{0D108BD9-81ED-4DB2-BD59-A6C34878D82A}">
                    <a16:rowId xmlns:a16="http://schemas.microsoft.com/office/drawing/2014/main" val="2446138852"/>
                  </a:ext>
                </a:extLst>
              </a:tr>
            </a:tbl>
          </a:graphicData>
        </a:graphic>
      </p:graphicFrame>
      <p:graphicFrame>
        <p:nvGraphicFramePr>
          <p:cNvPr id="16" name="Table 15">
            <a:extLst>
              <a:ext uri="{FF2B5EF4-FFF2-40B4-BE49-F238E27FC236}">
                <a16:creationId xmlns:a16="http://schemas.microsoft.com/office/drawing/2014/main" id="{F708BE1E-17A7-52AC-CB69-B1B0CE4B93D6}"/>
              </a:ext>
            </a:extLst>
          </p:cNvPr>
          <p:cNvGraphicFramePr>
            <a:graphicFrameLocks noGrp="1"/>
          </p:cNvGraphicFramePr>
          <p:nvPr>
            <p:extLst>
              <p:ext uri="{D42A27DB-BD31-4B8C-83A1-F6EECF244321}">
                <p14:modId xmlns:p14="http://schemas.microsoft.com/office/powerpoint/2010/main" val="367799763"/>
              </p:ext>
            </p:extLst>
          </p:nvPr>
        </p:nvGraphicFramePr>
        <p:xfrm>
          <a:off x="342900" y="4674651"/>
          <a:ext cx="6858000" cy="1934937"/>
        </p:xfrm>
        <a:graphic>
          <a:graphicData uri="http://schemas.openxmlformats.org/drawingml/2006/table">
            <a:tbl>
              <a:tblPr firstRow="1" bandRow="1">
                <a:tableStyleId>{5C22544A-7EE6-4342-B048-85BDC9FD1C3A}</a:tableStyleId>
              </a:tblPr>
              <a:tblGrid>
                <a:gridCol w="6858000">
                  <a:extLst>
                    <a:ext uri="{9D8B030D-6E8A-4147-A177-3AD203B41FA5}">
                      <a16:colId xmlns:a16="http://schemas.microsoft.com/office/drawing/2014/main" val="161448233"/>
                    </a:ext>
                  </a:extLst>
                </a:gridCol>
              </a:tblGrid>
              <a:tr h="340768">
                <a:tc>
                  <a:txBody>
                    <a:bodyPr/>
                    <a:lstStyle/>
                    <a:p>
                      <a:r>
                        <a:rPr lang="en-US" sz="1600" b="1"/>
                        <a:t>Voice Over</a:t>
                      </a:r>
                      <a:endParaRPr lang="en-US" sz="1600" b="1" dirty="0"/>
                    </a:p>
                  </a:txBody>
                  <a:tcPr/>
                </a:tc>
                <a:extLst>
                  <a:ext uri="{0D108BD9-81ED-4DB2-BD59-A6C34878D82A}">
                    <a16:rowId xmlns:a16="http://schemas.microsoft.com/office/drawing/2014/main" val="444259247"/>
                  </a:ext>
                </a:extLst>
              </a:tr>
              <a:tr h="1594169">
                <a:tc>
                  <a:txBody>
                    <a:bodyPr/>
                    <a:lstStyle/>
                    <a:p>
                      <a:r>
                        <a:rPr lang="en-CA" sz="1400" kern="1200" dirty="0">
                          <a:solidFill>
                            <a:schemeClr val="dk1"/>
                          </a:solidFill>
                          <a:effectLst/>
                          <a:latin typeface="+mn-lt"/>
                          <a:ea typeface="+mn-ea"/>
                          <a:cs typeface="+mn-cs"/>
                        </a:rPr>
                        <a:t>Personal and business data must be managed according to Canadian Tire’s privacy policy. Employees should only access and store data for as long as it is needed for business purposes. Make sure to: </a:t>
                      </a:r>
                      <a:r>
                        <a:rPr lang="en-CA" sz="1400" dirty="0">
                          <a:solidFill>
                            <a:srgbClr val="0E0E0E"/>
                          </a:solidFill>
                          <a:effectLst/>
                          <a:latin typeface=".SF NS"/>
                        </a:rPr>
                        <a:t>Access information for business purposes only, Store data only for as long as it is needed, Familiarize yourself with Canadian Tire’s privacy and cybersecurity policies and Never disclose sensitive personal information, such as medical conditions, without consent.</a:t>
                      </a:r>
                    </a:p>
                  </a:txBody>
                  <a:tcPr/>
                </a:tc>
                <a:extLst>
                  <a:ext uri="{0D108BD9-81ED-4DB2-BD59-A6C34878D82A}">
                    <a16:rowId xmlns:a16="http://schemas.microsoft.com/office/drawing/2014/main" val="1372340830"/>
                  </a:ext>
                </a:extLst>
              </a:tr>
            </a:tbl>
          </a:graphicData>
        </a:graphic>
      </p:graphicFrame>
      <p:sp>
        <p:nvSpPr>
          <p:cNvPr id="17" name="TextBox 16">
            <a:extLst>
              <a:ext uri="{FF2B5EF4-FFF2-40B4-BE49-F238E27FC236}">
                <a16:creationId xmlns:a16="http://schemas.microsoft.com/office/drawing/2014/main" id="{95ED1E23-A23A-F245-B4E4-B3B8AB5690EE}"/>
              </a:ext>
            </a:extLst>
          </p:cNvPr>
          <p:cNvSpPr txBox="1"/>
          <p:nvPr/>
        </p:nvSpPr>
        <p:spPr>
          <a:xfrm>
            <a:off x="9141007" y="248412"/>
            <a:ext cx="1989438" cy="369332"/>
          </a:xfrm>
          <a:prstGeom prst="rect">
            <a:avLst/>
          </a:prstGeom>
          <a:noFill/>
        </p:spPr>
        <p:txBody>
          <a:bodyPr wrap="square" rtlCol="0">
            <a:spAutoFit/>
          </a:bodyPr>
          <a:lstStyle/>
          <a:p>
            <a:r>
              <a:rPr lang="en-US" dirty="0">
                <a:solidFill>
                  <a:schemeClr val="bg1"/>
                </a:solidFill>
              </a:rPr>
              <a:t>Screen ID: 03-006 </a:t>
            </a:r>
          </a:p>
        </p:txBody>
      </p:sp>
      <p:cxnSp>
        <p:nvCxnSpPr>
          <p:cNvPr id="19" name="Straight Connector 18">
            <a:extLst>
              <a:ext uri="{FF2B5EF4-FFF2-40B4-BE49-F238E27FC236}">
                <a16:creationId xmlns:a16="http://schemas.microsoft.com/office/drawing/2014/main" id="{B54AC243-0910-421B-42C7-C5ED6140A0A9}"/>
              </a:ext>
            </a:extLst>
          </p:cNvPr>
          <p:cNvCxnSpPr/>
          <p:nvPr/>
        </p:nvCxnSpPr>
        <p:spPr>
          <a:xfrm>
            <a:off x="8600303" y="248411"/>
            <a:ext cx="0" cy="403201"/>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0FF3361D-703B-0154-0FD3-8AEE71441967}"/>
              </a:ext>
            </a:extLst>
          </p:cNvPr>
          <p:cNvSpPr/>
          <p:nvPr/>
        </p:nvSpPr>
        <p:spPr>
          <a:xfrm>
            <a:off x="7458075" y="708708"/>
            <a:ext cx="4460081" cy="35509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t>Notes </a:t>
            </a:r>
          </a:p>
        </p:txBody>
      </p:sp>
      <p:sp>
        <p:nvSpPr>
          <p:cNvPr id="22" name="TextBox 21">
            <a:extLst>
              <a:ext uri="{FF2B5EF4-FFF2-40B4-BE49-F238E27FC236}">
                <a16:creationId xmlns:a16="http://schemas.microsoft.com/office/drawing/2014/main" id="{7DBAB3F6-0225-9E36-6F5C-363BA52BA047}"/>
              </a:ext>
            </a:extLst>
          </p:cNvPr>
          <p:cNvSpPr txBox="1"/>
          <p:nvPr/>
        </p:nvSpPr>
        <p:spPr>
          <a:xfrm>
            <a:off x="7513246" y="1185383"/>
            <a:ext cx="4301138" cy="1754326"/>
          </a:xfrm>
          <a:prstGeom prst="rect">
            <a:avLst/>
          </a:prstGeom>
          <a:noFill/>
        </p:spPr>
        <p:txBody>
          <a:bodyPr wrap="square" rtlCol="0">
            <a:spAutoFit/>
          </a:bodyPr>
          <a:lstStyle/>
          <a:p>
            <a:r>
              <a:rPr lang="en-CA" b="1" dirty="0">
                <a:solidFill>
                  <a:srgbClr val="0E0E0E"/>
                </a:solidFill>
                <a:effectLst/>
                <a:latin typeface=".SF NS"/>
              </a:rPr>
              <a:t>Interaction Type: </a:t>
            </a:r>
            <a:r>
              <a:rPr lang="en-CA" dirty="0">
                <a:solidFill>
                  <a:srgbClr val="0E0E0E"/>
                </a:solidFill>
                <a:effectLst/>
                <a:latin typeface=".SF NS"/>
              </a:rPr>
              <a:t>Text/ image </a:t>
            </a:r>
          </a:p>
          <a:p>
            <a:endParaRPr lang="en-CA" dirty="0">
              <a:solidFill>
                <a:srgbClr val="0E0E0E"/>
              </a:solidFill>
              <a:effectLst/>
              <a:latin typeface=".SF NS"/>
            </a:endParaRPr>
          </a:p>
          <a:p>
            <a:r>
              <a:rPr lang="en-CA" b="1" dirty="0">
                <a:solidFill>
                  <a:srgbClr val="0E0E0E"/>
                </a:solidFill>
                <a:effectLst/>
                <a:latin typeface=".SF NS"/>
              </a:rPr>
              <a:t>Screen Functionality: </a:t>
            </a:r>
            <a:r>
              <a:rPr lang="en-CA" dirty="0">
                <a:solidFill>
                  <a:srgbClr val="0E0E0E"/>
                </a:solidFill>
                <a:effectLst/>
                <a:latin typeface=".SF NS"/>
              </a:rPr>
              <a:t>written guidelines of managing personal and business information according to privacy policies.</a:t>
            </a:r>
          </a:p>
          <a:p>
            <a:endParaRPr lang="en-CA" dirty="0">
              <a:solidFill>
                <a:srgbClr val="0E0E0E"/>
              </a:solidFill>
              <a:effectLst/>
              <a:latin typeface=".SF NS"/>
            </a:endParaRPr>
          </a:p>
        </p:txBody>
      </p:sp>
      <p:sp>
        <p:nvSpPr>
          <p:cNvPr id="24" name="TextBox 23">
            <a:extLst>
              <a:ext uri="{FF2B5EF4-FFF2-40B4-BE49-F238E27FC236}">
                <a16:creationId xmlns:a16="http://schemas.microsoft.com/office/drawing/2014/main" id="{473C3A9B-C201-8F6A-51BD-E6E59E1815B8}"/>
              </a:ext>
            </a:extLst>
          </p:cNvPr>
          <p:cNvSpPr txBox="1"/>
          <p:nvPr/>
        </p:nvSpPr>
        <p:spPr>
          <a:xfrm>
            <a:off x="653143" y="1163600"/>
            <a:ext cx="6064898" cy="2585323"/>
          </a:xfrm>
          <a:prstGeom prst="rect">
            <a:avLst/>
          </a:prstGeom>
          <a:noFill/>
        </p:spPr>
        <p:txBody>
          <a:bodyPr wrap="square" rtlCol="0">
            <a:spAutoFit/>
          </a:bodyPr>
          <a:lstStyle/>
          <a:p>
            <a:r>
              <a:rPr lang="en-US" b="1" dirty="0"/>
              <a:t>Title: </a:t>
            </a:r>
            <a:r>
              <a:rPr lang="en-CA" dirty="0">
                <a:solidFill>
                  <a:srgbClr val="0E0E0E"/>
                </a:solidFill>
                <a:effectLst/>
                <a:latin typeface=".SF NS"/>
              </a:rPr>
              <a:t>Privacy and Information Management</a:t>
            </a:r>
            <a:endParaRPr lang="en-CA" dirty="0">
              <a:solidFill>
                <a:srgbClr val="0E0E0E"/>
              </a:solidFill>
              <a:latin typeface=".SF NS"/>
            </a:endParaRPr>
          </a:p>
          <a:p>
            <a:r>
              <a:rPr lang="en-US" sz="1800" b="1" dirty="0">
                <a:effectLst/>
                <a:latin typeface="Aptos" panose="020B0004020202020204" pitchFamily="34" charset="0"/>
                <a:ea typeface="Aptos" panose="020B0004020202020204" pitchFamily="34" charset="0"/>
                <a:cs typeface="Arial" panose="020B0604020202020204" pitchFamily="34" charset="0"/>
              </a:rPr>
              <a:t>Text</a:t>
            </a:r>
            <a:r>
              <a:rPr lang="en-US" sz="1800" dirty="0">
                <a:effectLst/>
                <a:latin typeface="Aptos" panose="020B0004020202020204" pitchFamily="34" charset="0"/>
                <a:ea typeface="Aptos" panose="020B0004020202020204" pitchFamily="34" charset="0"/>
                <a:cs typeface="Arial" panose="020B0604020202020204" pitchFamily="34" charset="0"/>
              </a:rPr>
              <a:t>:</a:t>
            </a:r>
          </a:p>
          <a:p>
            <a:r>
              <a:rPr lang="en-CA" dirty="0">
                <a:solidFill>
                  <a:srgbClr val="0E0E0E"/>
                </a:solidFill>
                <a:effectLst/>
                <a:latin typeface=".SF NS"/>
              </a:rPr>
              <a:t>• Access information for business purposes only.</a:t>
            </a:r>
          </a:p>
          <a:p>
            <a:r>
              <a:rPr lang="en-CA" dirty="0">
                <a:solidFill>
                  <a:srgbClr val="0E0E0E"/>
                </a:solidFill>
                <a:effectLst/>
                <a:latin typeface=".SF NS"/>
              </a:rPr>
              <a:t>• Store data only for as long as it is needed.</a:t>
            </a:r>
          </a:p>
          <a:p>
            <a:r>
              <a:rPr lang="en-CA" dirty="0">
                <a:solidFill>
                  <a:srgbClr val="0E0E0E"/>
                </a:solidFill>
                <a:effectLst/>
                <a:latin typeface=".SF NS"/>
              </a:rPr>
              <a:t>• Familiarize yourself with Canadian Tire’s privacy and cybersecurity policies.</a:t>
            </a:r>
          </a:p>
          <a:p>
            <a:r>
              <a:rPr lang="en-CA" dirty="0">
                <a:solidFill>
                  <a:srgbClr val="0E0E0E"/>
                </a:solidFill>
                <a:effectLst/>
                <a:latin typeface=".SF NS"/>
              </a:rPr>
              <a:t>• Never disclose sensitive personal information, such as medical conditions, without consent.</a:t>
            </a:r>
          </a:p>
          <a:p>
            <a:endParaRPr lang="en-CA" dirty="0">
              <a:solidFill>
                <a:srgbClr val="0E0E0E"/>
              </a:solidFill>
              <a:effectLst/>
              <a:latin typeface=".SF NS"/>
            </a:endParaRPr>
          </a:p>
        </p:txBody>
      </p:sp>
    </p:spTree>
    <p:extLst>
      <p:ext uri="{BB962C8B-B14F-4D97-AF65-F5344CB8AC3E}">
        <p14:creationId xmlns:p14="http://schemas.microsoft.com/office/powerpoint/2010/main" val="2823554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3F1DD2-99DF-2C00-0E67-48F17AE0AAF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D8060FA-F120-8210-F740-DEFD5945FBAA}"/>
              </a:ext>
            </a:extLst>
          </p:cNvPr>
          <p:cNvSpPr/>
          <p:nvPr/>
        </p:nvSpPr>
        <p:spPr>
          <a:xfrm>
            <a:off x="273844" y="248412"/>
            <a:ext cx="11644312" cy="4032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86CD4CF-891C-6E76-6B68-1E6A64109BE9}"/>
              </a:ext>
            </a:extLst>
          </p:cNvPr>
          <p:cNvSpPr/>
          <p:nvPr/>
        </p:nvSpPr>
        <p:spPr>
          <a:xfrm>
            <a:off x="342900" y="694476"/>
            <a:ext cx="6858000" cy="3854938"/>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F81F870E-D911-C3C1-2BE0-8A2D8502ADBE}"/>
              </a:ext>
            </a:extLst>
          </p:cNvPr>
          <p:cNvSpPr/>
          <p:nvPr/>
        </p:nvSpPr>
        <p:spPr>
          <a:xfrm>
            <a:off x="7458075" y="694476"/>
            <a:ext cx="4460081" cy="231605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8" name="Table 7">
            <a:extLst>
              <a:ext uri="{FF2B5EF4-FFF2-40B4-BE49-F238E27FC236}">
                <a16:creationId xmlns:a16="http://schemas.microsoft.com/office/drawing/2014/main" id="{8E8ABEE9-0A1C-C344-D8A9-9387E3D13DA1}"/>
              </a:ext>
            </a:extLst>
          </p:cNvPr>
          <p:cNvGraphicFramePr>
            <a:graphicFrameLocks noGrp="1"/>
          </p:cNvGraphicFramePr>
          <p:nvPr>
            <p:extLst>
              <p:ext uri="{D42A27DB-BD31-4B8C-83A1-F6EECF244321}">
                <p14:modId xmlns:p14="http://schemas.microsoft.com/office/powerpoint/2010/main" val="2996508050"/>
              </p:ext>
            </p:extLst>
          </p:nvPr>
        </p:nvGraphicFramePr>
        <p:xfrm>
          <a:off x="7447658" y="3079533"/>
          <a:ext cx="4391026" cy="3291772"/>
        </p:xfrm>
        <a:graphic>
          <a:graphicData uri="http://schemas.openxmlformats.org/drawingml/2006/table">
            <a:tbl>
              <a:tblPr firstRow="1" bandRow="1">
                <a:tableStyleId>{5C22544A-7EE6-4342-B048-85BDC9FD1C3A}</a:tableStyleId>
              </a:tblPr>
              <a:tblGrid>
                <a:gridCol w="2195513">
                  <a:extLst>
                    <a:ext uri="{9D8B030D-6E8A-4147-A177-3AD203B41FA5}">
                      <a16:colId xmlns:a16="http://schemas.microsoft.com/office/drawing/2014/main" val="639812973"/>
                    </a:ext>
                  </a:extLst>
                </a:gridCol>
                <a:gridCol w="2195513">
                  <a:extLst>
                    <a:ext uri="{9D8B030D-6E8A-4147-A177-3AD203B41FA5}">
                      <a16:colId xmlns:a16="http://schemas.microsoft.com/office/drawing/2014/main" val="2463367939"/>
                    </a:ext>
                  </a:extLst>
                </a:gridCol>
              </a:tblGrid>
              <a:tr h="457166">
                <a:tc gridSpan="2">
                  <a:txBody>
                    <a:bodyPr/>
                    <a:lstStyle/>
                    <a:p>
                      <a:r>
                        <a:rPr lang="en-US" dirty="0"/>
                        <a:t>Media and interactivity</a:t>
                      </a:r>
                    </a:p>
                  </a:txBody>
                  <a:tcPr/>
                </a:tc>
                <a:tc hMerge="1">
                  <a:txBody>
                    <a:bodyPr/>
                    <a:lstStyle/>
                    <a:p>
                      <a:endParaRPr lang="en-US" dirty="0"/>
                    </a:p>
                  </a:txBody>
                  <a:tcPr/>
                </a:tc>
                <a:extLst>
                  <a:ext uri="{0D108BD9-81ED-4DB2-BD59-A6C34878D82A}">
                    <a16:rowId xmlns:a16="http://schemas.microsoft.com/office/drawing/2014/main" val="1755190821"/>
                  </a:ext>
                </a:extLst>
              </a:tr>
              <a:tr h="578733">
                <a:tc>
                  <a:txBody>
                    <a:bodyPr/>
                    <a:lstStyle/>
                    <a:p>
                      <a:r>
                        <a:rPr lang="en-US" sz="1800" kern="1200" dirty="0">
                          <a:solidFill>
                            <a:schemeClr val="dk1"/>
                          </a:solidFill>
                          <a:effectLst/>
                          <a:latin typeface="+mn-lt"/>
                          <a:ea typeface="+mn-ea"/>
                          <a:cs typeface="+mn-cs"/>
                        </a:rPr>
                        <a:t>Canadian Tire logo and tagline</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00001.png </a:t>
                      </a:r>
                      <a:endParaRPr lang="en-US" dirty="0"/>
                    </a:p>
                  </a:txBody>
                  <a:tcPr/>
                </a:tc>
                <a:extLst>
                  <a:ext uri="{0D108BD9-81ED-4DB2-BD59-A6C34878D82A}">
                    <a16:rowId xmlns:a16="http://schemas.microsoft.com/office/drawing/2014/main" val="1893647286"/>
                  </a:ext>
                </a:extLst>
              </a:tr>
              <a:tr h="457166">
                <a:tc>
                  <a:txBody>
                    <a:bodyPr/>
                    <a:lstStyle/>
                    <a:p>
                      <a:r>
                        <a:rPr lang="en-US" sz="1800" kern="1200" dirty="0">
                          <a:solidFill>
                            <a:schemeClr val="dk1"/>
                          </a:solidFill>
                          <a:effectLst/>
                          <a:latin typeface="+mn-lt"/>
                          <a:ea typeface="+mn-ea"/>
                          <a:cs typeface="+mn-cs"/>
                        </a:rPr>
                        <a:t>Voice Over</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CO3_Script_04.mp3 </a:t>
                      </a:r>
                      <a:endParaRPr lang="en-US" dirty="0"/>
                    </a:p>
                  </a:txBody>
                  <a:tcPr/>
                </a:tc>
                <a:extLst>
                  <a:ext uri="{0D108BD9-81ED-4DB2-BD59-A6C34878D82A}">
                    <a16:rowId xmlns:a16="http://schemas.microsoft.com/office/drawing/2014/main" val="1455925698"/>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b="0" kern="1200" dirty="0">
                          <a:solidFill>
                            <a:schemeClr val="dk1"/>
                          </a:solidFill>
                          <a:effectLst/>
                          <a:latin typeface="+mn-lt"/>
                          <a:ea typeface="+mn-ea"/>
                          <a:cs typeface="+mn-cs"/>
                        </a:rPr>
                        <a:t>Graphic description</a:t>
                      </a:r>
                    </a:p>
                  </a:txBody>
                  <a:tcPr/>
                </a:tc>
                <a:tc>
                  <a:txBody>
                    <a:bodyPr/>
                    <a:lstStyle/>
                    <a:p>
                      <a:r>
                        <a:rPr lang="en-CA" sz="1800" kern="1200" dirty="0">
                          <a:solidFill>
                            <a:schemeClr val="dk1"/>
                          </a:solidFill>
                          <a:effectLst/>
                          <a:latin typeface="+mn-lt"/>
                          <a:ea typeface="+mn-ea"/>
                          <a:cs typeface="+mn-cs"/>
                        </a:rPr>
                        <a:t>Icons representing the 6 subcategories of commitment 1 which open a pop-up window by clicking on it</a:t>
                      </a:r>
                      <a:endParaRPr lang="en-US" dirty="0"/>
                    </a:p>
                  </a:txBody>
                  <a:tcPr/>
                </a:tc>
                <a:extLst>
                  <a:ext uri="{0D108BD9-81ED-4DB2-BD59-A6C34878D82A}">
                    <a16:rowId xmlns:a16="http://schemas.microsoft.com/office/drawing/2014/main" val="2733688411"/>
                  </a:ext>
                </a:extLst>
              </a:tr>
            </a:tbl>
          </a:graphicData>
        </a:graphic>
      </p:graphicFrame>
      <p:sp>
        <p:nvSpPr>
          <p:cNvPr id="11" name="TextBox 10">
            <a:extLst>
              <a:ext uri="{FF2B5EF4-FFF2-40B4-BE49-F238E27FC236}">
                <a16:creationId xmlns:a16="http://schemas.microsoft.com/office/drawing/2014/main" id="{DDA31B7C-603E-F30C-6AAF-2CE93A2817C8}"/>
              </a:ext>
            </a:extLst>
          </p:cNvPr>
          <p:cNvSpPr txBox="1"/>
          <p:nvPr/>
        </p:nvSpPr>
        <p:spPr>
          <a:xfrm>
            <a:off x="273845" y="248412"/>
            <a:ext cx="11230296" cy="646331"/>
          </a:xfrm>
          <a:prstGeom prst="rect">
            <a:avLst/>
          </a:prstGeom>
          <a:noFill/>
        </p:spPr>
        <p:txBody>
          <a:bodyPr wrap="square" rtlCol="0">
            <a:spAutoFit/>
          </a:bodyPr>
          <a:lstStyle/>
          <a:p>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Course Title: Commitments &gt; overview page of commitment 3</a:t>
            </a:r>
            <a:endParaRPr lang="en-CA" dirty="0">
              <a:solidFill>
                <a:schemeClr val="bg1"/>
              </a:solidFill>
              <a:effectLst/>
              <a:latin typeface=".SF NS"/>
            </a:endParaRPr>
          </a:p>
          <a:p>
            <a:r>
              <a:rPr lang="en-US" b="1" kern="100" dirty="0">
                <a:solidFill>
                  <a:schemeClr val="bg1"/>
                </a:solidFill>
                <a:latin typeface="Aptos" panose="020B0004020202020204" pitchFamily="34" charset="0"/>
                <a:ea typeface="Aptos" panose="020B0004020202020204" pitchFamily="34" charset="0"/>
                <a:cs typeface="Arial" panose="020B0604020202020204" pitchFamily="34" charset="0"/>
              </a:rPr>
              <a:t> </a:t>
            </a:r>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 </a:t>
            </a:r>
            <a:endParaRPr lang="en-CA" sz="1800"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79BD83D9-2FCD-A86E-DA21-BE76710183E3}"/>
              </a:ext>
            </a:extLst>
          </p:cNvPr>
          <p:cNvSpPr txBox="1"/>
          <p:nvPr/>
        </p:nvSpPr>
        <p:spPr>
          <a:xfrm>
            <a:off x="2197077" y="722940"/>
            <a:ext cx="3149645" cy="369332"/>
          </a:xfrm>
          <a:prstGeom prst="rect">
            <a:avLst/>
          </a:prstGeom>
          <a:noFill/>
        </p:spPr>
        <p:txBody>
          <a:bodyPr wrap="none" rtlCol="0">
            <a:spAutoFit/>
          </a:bodyPr>
          <a:lstStyle/>
          <a:p>
            <a:r>
              <a:rPr lang="en-US" dirty="0">
                <a:solidFill>
                  <a:schemeClr val="bg1">
                    <a:lumMod val="65000"/>
                  </a:schemeClr>
                </a:solidFill>
              </a:rPr>
              <a:t>Screen layout/ On screen text </a:t>
            </a:r>
          </a:p>
        </p:txBody>
      </p:sp>
      <p:graphicFrame>
        <p:nvGraphicFramePr>
          <p:cNvPr id="14" name="Table 13">
            <a:extLst>
              <a:ext uri="{FF2B5EF4-FFF2-40B4-BE49-F238E27FC236}">
                <a16:creationId xmlns:a16="http://schemas.microsoft.com/office/drawing/2014/main" id="{420F9915-F285-1F76-6E69-2A38AA8EB47E}"/>
              </a:ext>
            </a:extLst>
          </p:cNvPr>
          <p:cNvGraphicFramePr>
            <a:graphicFrameLocks noGrp="1"/>
          </p:cNvGraphicFramePr>
          <p:nvPr>
            <p:extLst>
              <p:ext uri="{D42A27DB-BD31-4B8C-83A1-F6EECF244321}">
                <p14:modId xmlns:p14="http://schemas.microsoft.com/office/powerpoint/2010/main" val="2014379437"/>
              </p:ext>
            </p:extLst>
          </p:nvPr>
        </p:nvGraphicFramePr>
        <p:xfrm>
          <a:off x="419807" y="4679716"/>
          <a:ext cx="6858000" cy="731520"/>
        </p:xfrm>
        <a:graphic>
          <a:graphicData uri="http://schemas.openxmlformats.org/drawingml/2006/table">
            <a:tbl>
              <a:tblPr firstRow="1" bandRow="1">
                <a:tableStyleId>{5C22544A-7EE6-4342-B048-85BDC9FD1C3A}</a:tableStyleId>
              </a:tblPr>
              <a:tblGrid>
                <a:gridCol w="1410744">
                  <a:extLst>
                    <a:ext uri="{9D8B030D-6E8A-4147-A177-3AD203B41FA5}">
                      <a16:colId xmlns:a16="http://schemas.microsoft.com/office/drawing/2014/main" val="4101885158"/>
                    </a:ext>
                  </a:extLst>
                </a:gridCol>
                <a:gridCol w="1277655">
                  <a:extLst>
                    <a:ext uri="{9D8B030D-6E8A-4147-A177-3AD203B41FA5}">
                      <a16:colId xmlns:a16="http://schemas.microsoft.com/office/drawing/2014/main" val="1568312238"/>
                    </a:ext>
                  </a:extLst>
                </a:gridCol>
                <a:gridCol w="1849620">
                  <a:extLst>
                    <a:ext uri="{9D8B030D-6E8A-4147-A177-3AD203B41FA5}">
                      <a16:colId xmlns:a16="http://schemas.microsoft.com/office/drawing/2014/main" val="13374560"/>
                    </a:ext>
                  </a:extLst>
                </a:gridCol>
                <a:gridCol w="2319981">
                  <a:extLst>
                    <a:ext uri="{9D8B030D-6E8A-4147-A177-3AD203B41FA5}">
                      <a16:colId xmlns:a16="http://schemas.microsoft.com/office/drawing/2014/main" val="1318454291"/>
                    </a:ext>
                  </a:extLst>
                </a:gridCol>
              </a:tblGrid>
              <a:tr h="364387">
                <a:tc gridSpan="4">
                  <a:txBody>
                    <a:bodyPr/>
                    <a:lstStyle/>
                    <a:p>
                      <a:r>
                        <a:rPr lang="en-US" dirty="0"/>
                        <a:t>Navigation buttons </a:t>
                      </a:r>
                    </a:p>
                  </a:txBody>
                  <a:tcPr/>
                </a:tc>
                <a:tc hMerge="1">
                  <a:txBody>
                    <a:bodyPr/>
                    <a:lstStyle/>
                    <a:p>
                      <a:endParaRPr lang="en-US" dirty="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55714881"/>
                  </a:ext>
                </a:extLst>
              </a:tr>
              <a:tr h="364387">
                <a:tc>
                  <a:txBody>
                    <a:bodyPr/>
                    <a:lstStyle/>
                    <a:p>
                      <a:r>
                        <a:rPr lang="en-US" dirty="0"/>
                        <a:t>Next </a:t>
                      </a:r>
                    </a:p>
                  </a:txBody>
                  <a:tcPr/>
                </a:tc>
                <a:tc>
                  <a:txBody>
                    <a:bodyPr/>
                    <a:lstStyle/>
                    <a:p>
                      <a:r>
                        <a:rPr lang="en-US" b="1" dirty="0"/>
                        <a:t> </a:t>
                      </a:r>
                    </a:p>
                  </a:txBody>
                  <a:tcPr>
                    <a:lnR w="12700" cap="flat" cmpd="sng" algn="ctr">
                      <a:solidFill>
                        <a:schemeClr val="tx1"/>
                      </a:solidFill>
                      <a:prstDash val="solid"/>
                      <a:round/>
                      <a:headEnd type="none" w="med" len="med"/>
                      <a:tailEnd type="none" w="med" len="med"/>
                    </a:lnR>
                  </a:tcPr>
                </a:tc>
                <a:tc>
                  <a:txBody>
                    <a:bodyPr/>
                    <a:lstStyle/>
                    <a:p>
                      <a:r>
                        <a:rPr lang="en-US" dirty="0"/>
                        <a:t>Overview</a:t>
                      </a:r>
                    </a:p>
                  </a:txBody>
                  <a:tcPr>
                    <a:lnL w="12700" cap="flat" cmpd="sng" algn="ctr">
                      <a:solidFill>
                        <a:schemeClr val="tx1"/>
                      </a:solidFill>
                      <a:prstDash val="solid"/>
                      <a:round/>
                      <a:headEnd type="none" w="med" len="med"/>
                      <a:tailEnd type="none" w="med" len="med"/>
                    </a:lnL>
                  </a:tcPr>
                </a:tc>
                <a:tc>
                  <a:txBody>
                    <a:bodyPr/>
                    <a:lstStyle/>
                    <a:p>
                      <a:r>
                        <a:rPr lang="en-US" dirty="0">
                          <a:solidFill>
                            <a:schemeClr val="tx1">
                              <a:lumMod val="65000"/>
                              <a:lumOff val="35000"/>
                            </a:schemeClr>
                          </a:solidFill>
                        </a:rPr>
                        <a:t>Advances: By user</a:t>
                      </a:r>
                    </a:p>
                  </a:txBody>
                  <a:tcPr/>
                </a:tc>
                <a:extLst>
                  <a:ext uri="{0D108BD9-81ED-4DB2-BD59-A6C34878D82A}">
                    <a16:rowId xmlns:a16="http://schemas.microsoft.com/office/drawing/2014/main" val="2446138852"/>
                  </a:ext>
                </a:extLst>
              </a:tr>
            </a:tbl>
          </a:graphicData>
        </a:graphic>
      </p:graphicFrame>
      <p:graphicFrame>
        <p:nvGraphicFramePr>
          <p:cNvPr id="16" name="Table 15">
            <a:extLst>
              <a:ext uri="{FF2B5EF4-FFF2-40B4-BE49-F238E27FC236}">
                <a16:creationId xmlns:a16="http://schemas.microsoft.com/office/drawing/2014/main" id="{2B613B71-AF67-D2AB-BB04-DBB42F668876}"/>
              </a:ext>
            </a:extLst>
          </p:cNvPr>
          <p:cNvGraphicFramePr>
            <a:graphicFrameLocks noGrp="1"/>
          </p:cNvGraphicFramePr>
          <p:nvPr>
            <p:extLst>
              <p:ext uri="{D42A27DB-BD31-4B8C-83A1-F6EECF244321}">
                <p14:modId xmlns:p14="http://schemas.microsoft.com/office/powerpoint/2010/main" val="4220745229"/>
              </p:ext>
            </p:extLst>
          </p:nvPr>
        </p:nvGraphicFramePr>
        <p:xfrm>
          <a:off x="419807" y="5516880"/>
          <a:ext cx="6858000" cy="1280160"/>
        </p:xfrm>
        <a:graphic>
          <a:graphicData uri="http://schemas.openxmlformats.org/drawingml/2006/table">
            <a:tbl>
              <a:tblPr firstRow="1" bandRow="1">
                <a:tableStyleId>{5C22544A-7EE6-4342-B048-85BDC9FD1C3A}</a:tableStyleId>
              </a:tblPr>
              <a:tblGrid>
                <a:gridCol w="6858000">
                  <a:extLst>
                    <a:ext uri="{9D8B030D-6E8A-4147-A177-3AD203B41FA5}">
                      <a16:colId xmlns:a16="http://schemas.microsoft.com/office/drawing/2014/main" val="161448233"/>
                    </a:ext>
                  </a:extLst>
                </a:gridCol>
              </a:tblGrid>
              <a:tr h="336083">
                <a:tc>
                  <a:txBody>
                    <a:bodyPr/>
                    <a:lstStyle/>
                    <a:p>
                      <a:r>
                        <a:rPr lang="en-US" dirty="0"/>
                        <a:t>Voice Over</a:t>
                      </a:r>
                    </a:p>
                  </a:txBody>
                  <a:tcPr/>
                </a:tc>
                <a:extLst>
                  <a:ext uri="{0D108BD9-81ED-4DB2-BD59-A6C34878D82A}">
                    <a16:rowId xmlns:a16="http://schemas.microsoft.com/office/drawing/2014/main" val="444259247"/>
                  </a:ext>
                </a:extLst>
              </a:tr>
              <a:tr h="896223">
                <a:tc>
                  <a:txBody>
                    <a:bodyPr/>
                    <a:lstStyle/>
                    <a:p>
                      <a:r>
                        <a:rPr lang="en-CA" sz="1800" kern="1200" dirty="0">
                          <a:solidFill>
                            <a:schemeClr val="dk1"/>
                          </a:solidFill>
                          <a:effectLst/>
                          <a:latin typeface="+mn-lt"/>
                          <a:ea typeface="+mn-ea"/>
                          <a:cs typeface="+mn-cs"/>
                        </a:rPr>
                        <a:t>In this section, we will cover how we uphold honesty and integrity in our business conduct. Click each area to learn more about our commitment to ethical business practices</a:t>
                      </a:r>
                    </a:p>
                  </a:txBody>
                  <a:tcPr/>
                </a:tc>
                <a:extLst>
                  <a:ext uri="{0D108BD9-81ED-4DB2-BD59-A6C34878D82A}">
                    <a16:rowId xmlns:a16="http://schemas.microsoft.com/office/drawing/2014/main" val="1372340830"/>
                  </a:ext>
                </a:extLst>
              </a:tr>
            </a:tbl>
          </a:graphicData>
        </a:graphic>
      </p:graphicFrame>
      <p:sp>
        <p:nvSpPr>
          <p:cNvPr id="17" name="TextBox 16">
            <a:extLst>
              <a:ext uri="{FF2B5EF4-FFF2-40B4-BE49-F238E27FC236}">
                <a16:creationId xmlns:a16="http://schemas.microsoft.com/office/drawing/2014/main" id="{F6AF746A-0E52-0DCA-7089-798A1D86F5E8}"/>
              </a:ext>
            </a:extLst>
          </p:cNvPr>
          <p:cNvSpPr txBox="1"/>
          <p:nvPr/>
        </p:nvSpPr>
        <p:spPr>
          <a:xfrm>
            <a:off x="9141007" y="248412"/>
            <a:ext cx="1989438" cy="369332"/>
          </a:xfrm>
          <a:prstGeom prst="rect">
            <a:avLst/>
          </a:prstGeom>
          <a:noFill/>
        </p:spPr>
        <p:txBody>
          <a:bodyPr wrap="square" rtlCol="0">
            <a:spAutoFit/>
          </a:bodyPr>
          <a:lstStyle/>
          <a:p>
            <a:r>
              <a:rPr lang="en-US" dirty="0">
                <a:solidFill>
                  <a:schemeClr val="bg1"/>
                </a:solidFill>
              </a:rPr>
              <a:t>Screen ID: 04-001 </a:t>
            </a:r>
          </a:p>
        </p:txBody>
      </p:sp>
      <p:cxnSp>
        <p:nvCxnSpPr>
          <p:cNvPr id="19" name="Straight Connector 18">
            <a:extLst>
              <a:ext uri="{FF2B5EF4-FFF2-40B4-BE49-F238E27FC236}">
                <a16:creationId xmlns:a16="http://schemas.microsoft.com/office/drawing/2014/main" id="{05C1E328-37F0-842C-E444-4499B2F0FE9A}"/>
              </a:ext>
            </a:extLst>
          </p:cNvPr>
          <p:cNvCxnSpPr/>
          <p:nvPr/>
        </p:nvCxnSpPr>
        <p:spPr>
          <a:xfrm>
            <a:off x="8600303" y="248411"/>
            <a:ext cx="0" cy="403201"/>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C47E4FDC-C3EE-A3BC-6645-30223E7B9D50}"/>
              </a:ext>
            </a:extLst>
          </p:cNvPr>
          <p:cNvSpPr/>
          <p:nvPr/>
        </p:nvSpPr>
        <p:spPr>
          <a:xfrm>
            <a:off x="7458075" y="708708"/>
            <a:ext cx="4460081" cy="35509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t>Notes </a:t>
            </a:r>
          </a:p>
        </p:txBody>
      </p:sp>
      <p:sp>
        <p:nvSpPr>
          <p:cNvPr id="22" name="TextBox 21">
            <a:extLst>
              <a:ext uri="{FF2B5EF4-FFF2-40B4-BE49-F238E27FC236}">
                <a16:creationId xmlns:a16="http://schemas.microsoft.com/office/drawing/2014/main" id="{64384EE0-83FC-7873-72DB-BA910DCA8C73}"/>
              </a:ext>
            </a:extLst>
          </p:cNvPr>
          <p:cNvSpPr txBox="1"/>
          <p:nvPr/>
        </p:nvSpPr>
        <p:spPr>
          <a:xfrm>
            <a:off x="7511143" y="1163600"/>
            <a:ext cx="4301138" cy="2215991"/>
          </a:xfrm>
          <a:prstGeom prst="rect">
            <a:avLst/>
          </a:prstGeom>
          <a:noFill/>
        </p:spPr>
        <p:txBody>
          <a:bodyPr wrap="square" rtlCol="0">
            <a:spAutoFit/>
          </a:bodyPr>
          <a:lstStyle/>
          <a:p>
            <a:r>
              <a:rPr lang="en-CA" b="1" dirty="0">
                <a:solidFill>
                  <a:srgbClr val="0E0E0E"/>
                </a:solidFill>
                <a:effectLst/>
                <a:latin typeface=".SF NS"/>
              </a:rPr>
              <a:t>Interaction Type: </a:t>
            </a:r>
            <a:r>
              <a:rPr lang="en-CA" dirty="0">
                <a:solidFill>
                  <a:srgbClr val="0E0E0E"/>
                </a:solidFill>
                <a:effectLst/>
                <a:latin typeface=".SF NS"/>
              </a:rPr>
              <a:t>clickable hotspots</a:t>
            </a:r>
          </a:p>
          <a:p>
            <a:endParaRPr lang="en-CA" dirty="0">
              <a:solidFill>
                <a:srgbClr val="0E0E0E"/>
              </a:solidFill>
              <a:effectLst/>
              <a:latin typeface=".SF NS"/>
            </a:endParaRPr>
          </a:p>
          <a:p>
            <a:r>
              <a:rPr lang="en-CA" b="1" dirty="0">
                <a:solidFill>
                  <a:srgbClr val="0E0E0E"/>
                </a:solidFill>
                <a:effectLst/>
                <a:latin typeface=".SF NS"/>
              </a:rPr>
              <a:t>Screen Functionality: </a:t>
            </a:r>
            <a:r>
              <a:rPr lang="en-CA" sz="1600" dirty="0">
                <a:solidFill>
                  <a:srgbClr val="0E0E0E"/>
                </a:solidFill>
                <a:latin typeface=".SF NS"/>
              </a:rPr>
              <a:t>This slide Introduces subcategories related to conducting business with integrity, such as financial reporting, insider trading, responsible advertising, </a:t>
            </a:r>
            <a:r>
              <a:rPr lang="en-CA" sz="1600" dirty="0">
                <a:solidFill>
                  <a:srgbClr val="0E0E0E"/>
                </a:solidFill>
                <a:effectLst/>
                <a:latin typeface=".SF NS"/>
              </a:rPr>
              <a:t> more.</a:t>
            </a:r>
          </a:p>
          <a:p>
            <a:endParaRPr lang="en-CA" dirty="0">
              <a:solidFill>
                <a:srgbClr val="0E0E0E"/>
              </a:solidFill>
              <a:effectLst/>
              <a:latin typeface=".SF NS"/>
            </a:endParaRPr>
          </a:p>
          <a:p>
            <a:endParaRPr lang="en-CA" dirty="0">
              <a:solidFill>
                <a:srgbClr val="0E0E0E"/>
              </a:solidFill>
              <a:effectLst/>
              <a:latin typeface=".SF NS"/>
            </a:endParaRPr>
          </a:p>
        </p:txBody>
      </p:sp>
      <p:sp>
        <p:nvSpPr>
          <p:cNvPr id="24" name="TextBox 23">
            <a:extLst>
              <a:ext uri="{FF2B5EF4-FFF2-40B4-BE49-F238E27FC236}">
                <a16:creationId xmlns:a16="http://schemas.microsoft.com/office/drawing/2014/main" id="{1B84F4F1-44CB-447C-8358-D983F0EDDBF6}"/>
              </a:ext>
            </a:extLst>
          </p:cNvPr>
          <p:cNvSpPr txBox="1"/>
          <p:nvPr/>
        </p:nvSpPr>
        <p:spPr>
          <a:xfrm>
            <a:off x="653143" y="1163600"/>
            <a:ext cx="6064898" cy="3139321"/>
          </a:xfrm>
          <a:prstGeom prst="rect">
            <a:avLst/>
          </a:prstGeom>
          <a:noFill/>
        </p:spPr>
        <p:txBody>
          <a:bodyPr wrap="square" rtlCol="0">
            <a:spAutoFit/>
          </a:bodyPr>
          <a:lstStyle/>
          <a:p>
            <a:r>
              <a:rPr lang="en-US" b="1" dirty="0"/>
              <a:t>Title: </a:t>
            </a:r>
            <a:r>
              <a:rPr lang="en-CA" dirty="0">
                <a:solidFill>
                  <a:srgbClr val="0E0E0E"/>
                </a:solidFill>
                <a:effectLst/>
              </a:rPr>
              <a:t>Commitment </a:t>
            </a:r>
            <a:r>
              <a:rPr lang="en-CA" dirty="0">
                <a:solidFill>
                  <a:srgbClr val="0E0E0E"/>
                </a:solidFill>
              </a:rPr>
              <a:t>3</a:t>
            </a:r>
            <a:r>
              <a:rPr lang="en-CA" dirty="0">
                <a:solidFill>
                  <a:srgbClr val="0E0E0E"/>
                </a:solidFill>
                <a:effectLst/>
              </a:rPr>
              <a:t>: we conduct our business honestly and with integrity </a:t>
            </a:r>
            <a:endParaRPr lang="en-CA" dirty="0">
              <a:solidFill>
                <a:srgbClr val="0E0E0E"/>
              </a:solidFill>
            </a:endParaRPr>
          </a:p>
          <a:p>
            <a:r>
              <a:rPr lang="en-US" sz="1800" b="1" dirty="0">
                <a:effectLst/>
                <a:ea typeface="Aptos" panose="020B0004020202020204" pitchFamily="34" charset="0"/>
                <a:cs typeface="Arial" panose="020B0604020202020204" pitchFamily="34" charset="0"/>
              </a:rPr>
              <a:t>Text</a:t>
            </a:r>
            <a:r>
              <a:rPr lang="en-US" sz="1800" dirty="0">
                <a:effectLst/>
                <a:ea typeface="Aptos" panose="020B0004020202020204" pitchFamily="34" charset="0"/>
                <a:cs typeface="Arial" panose="020B0604020202020204" pitchFamily="34" charset="0"/>
              </a:rPr>
              <a:t>:</a:t>
            </a:r>
          </a:p>
          <a:p>
            <a:r>
              <a:rPr lang="en-CA" sz="1800" kern="1200" dirty="0">
                <a:solidFill>
                  <a:schemeClr val="dk1"/>
                </a:solidFill>
                <a:effectLst/>
                <a:latin typeface="+mn-lt"/>
                <a:ea typeface="+mn-ea"/>
                <a:cs typeface="+mn-cs"/>
              </a:rPr>
              <a:t>Click each area to learn more about our commitment to ethical business:</a:t>
            </a:r>
          </a:p>
          <a:p>
            <a:r>
              <a:rPr lang="en-CA" dirty="0">
                <a:solidFill>
                  <a:srgbClr val="0E0E0E"/>
                </a:solidFill>
                <a:effectLst/>
              </a:rPr>
              <a:t>1. Financial Reporting, 2. Insider Trading, 3. Illegal Activities, 4. Responsible Advertising, 5. Fair Competition, 6. Conflicts of Interest</a:t>
            </a:r>
          </a:p>
          <a:p>
            <a:endParaRPr lang="en-CA" dirty="0">
              <a:solidFill>
                <a:srgbClr val="0E0E0E"/>
              </a:solidFill>
              <a:effectLst/>
              <a:latin typeface=".SF NS"/>
            </a:endParaRPr>
          </a:p>
          <a:p>
            <a:endParaRPr lang="en-CA" dirty="0">
              <a:solidFill>
                <a:srgbClr val="0E0E0E"/>
              </a:solidFill>
              <a:effectLst/>
              <a:latin typeface=".SF NS"/>
            </a:endParaRPr>
          </a:p>
          <a:p>
            <a:endParaRPr lang="en-US" dirty="0"/>
          </a:p>
        </p:txBody>
      </p:sp>
      <p:sp>
        <p:nvSpPr>
          <p:cNvPr id="2" name="Rounded Rectangle 1">
            <a:extLst>
              <a:ext uri="{FF2B5EF4-FFF2-40B4-BE49-F238E27FC236}">
                <a16:creationId xmlns:a16="http://schemas.microsoft.com/office/drawing/2014/main" id="{499C2814-5348-D310-CFD0-4F5BF21178CD}"/>
              </a:ext>
            </a:extLst>
          </p:cNvPr>
          <p:cNvSpPr/>
          <p:nvPr/>
        </p:nvSpPr>
        <p:spPr>
          <a:xfrm>
            <a:off x="1098725" y="3609867"/>
            <a:ext cx="747331" cy="78913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1</a:t>
            </a:r>
          </a:p>
        </p:txBody>
      </p:sp>
      <p:sp>
        <p:nvSpPr>
          <p:cNvPr id="3" name="Rounded Rectangle 2">
            <a:extLst>
              <a:ext uri="{FF2B5EF4-FFF2-40B4-BE49-F238E27FC236}">
                <a16:creationId xmlns:a16="http://schemas.microsoft.com/office/drawing/2014/main" id="{0726E4B9-2756-8509-390D-390B52FD8787}"/>
              </a:ext>
            </a:extLst>
          </p:cNvPr>
          <p:cNvSpPr/>
          <p:nvPr/>
        </p:nvSpPr>
        <p:spPr>
          <a:xfrm>
            <a:off x="1915111" y="3609866"/>
            <a:ext cx="747331" cy="78913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2</a:t>
            </a:r>
          </a:p>
        </p:txBody>
      </p:sp>
      <p:sp>
        <p:nvSpPr>
          <p:cNvPr id="5" name="Rounded Rectangle 4">
            <a:extLst>
              <a:ext uri="{FF2B5EF4-FFF2-40B4-BE49-F238E27FC236}">
                <a16:creationId xmlns:a16="http://schemas.microsoft.com/office/drawing/2014/main" id="{E3035E1F-D5CD-062B-72CC-BA3E0C58CC83}"/>
              </a:ext>
            </a:extLst>
          </p:cNvPr>
          <p:cNvSpPr/>
          <p:nvPr/>
        </p:nvSpPr>
        <p:spPr>
          <a:xfrm>
            <a:off x="2731497" y="3630102"/>
            <a:ext cx="747331" cy="78913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3</a:t>
            </a:r>
          </a:p>
        </p:txBody>
      </p:sp>
      <p:sp>
        <p:nvSpPr>
          <p:cNvPr id="9" name="Rounded Rectangle 8">
            <a:extLst>
              <a:ext uri="{FF2B5EF4-FFF2-40B4-BE49-F238E27FC236}">
                <a16:creationId xmlns:a16="http://schemas.microsoft.com/office/drawing/2014/main" id="{159F04F2-2C79-BC47-B69F-AB7053EF17BF}"/>
              </a:ext>
            </a:extLst>
          </p:cNvPr>
          <p:cNvSpPr/>
          <p:nvPr/>
        </p:nvSpPr>
        <p:spPr>
          <a:xfrm>
            <a:off x="3547883" y="3630102"/>
            <a:ext cx="747331" cy="78913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4</a:t>
            </a:r>
          </a:p>
        </p:txBody>
      </p:sp>
      <p:sp>
        <p:nvSpPr>
          <p:cNvPr id="10" name="Rounded Rectangle 9">
            <a:extLst>
              <a:ext uri="{FF2B5EF4-FFF2-40B4-BE49-F238E27FC236}">
                <a16:creationId xmlns:a16="http://schemas.microsoft.com/office/drawing/2014/main" id="{A4756083-65B9-3019-0102-0635B5A31135}"/>
              </a:ext>
            </a:extLst>
          </p:cNvPr>
          <p:cNvSpPr/>
          <p:nvPr/>
        </p:nvSpPr>
        <p:spPr>
          <a:xfrm>
            <a:off x="4423624" y="3612961"/>
            <a:ext cx="747331" cy="78913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5</a:t>
            </a:r>
          </a:p>
        </p:txBody>
      </p:sp>
      <p:sp>
        <p:nvSpPr>
          <p:cNvPr id="12" name="Rounded Rectangle 11">
            <a:extLst>
              <a:ext uri="{FF2B5EF4-FFF2-40B4-BE49-F238E27FC236}">
                <a16:creationId xmlns:a16="http://schemas.microsoft.com/office/drawing/2014/main" id="{E44791E5-6E3D-FEC7-BB38-FAADC3C5F824}"/>
              </a:ext>
            </a:extLst>
          </p:cNvPr>
          <p:cNvSpPr/>
          <p:nvPr/>
        </p:nvSpPr>
        <p:spPr>
          <a:xfrm>
            <a:off x="5288134" y="3609865"/>
            <a:ext cx="747331" cy="78913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6</a:t>
            </a:r>
          </a:p>
        </p:txBody>
      </p:sp>
    </p:spTree>
    <p:extLst>
      <p:ext uri="{BB962C8B-B14F-4D97-AF65-F5344CB8AC3E}">
        <p14:creationId xmlns:p14="http://schemas.microsoft.com/office/powerpoint/2010/main" val="41340806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517925-3BF2-9702-26A9-5ED9021E487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D510036-6AE2-FB19-CAE8-231B3C0EF722}"/>
              </a:ext>
            </a:extLst>
          </p:cNvPr>
          <p:cNvSpPr/>
          <p:nvPr/>
        </p:nvSpPr>
        <p:spPr>
          <a:xfrm>
            <a:off x="273844" y="248412"/>
            <a:ext cx="11644312" cy="4032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778AB59-A4C0-AF3A-6FAC-C9BCAC7819F5}"/>
              </a:ext>
            </a:extLst>
          </p:cNvPr>
          <p:cNvSpPr/>
          <p:nvPr/>
        </p:nvSpPr>
        <p:spPr>
          <a:xfrm>
            <a:off x="342900" y="694476"/>
            <a:ext cx="6858000" cy="3105999"/>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263D1EB4-EACA-D5DB-DE43-0AA01563EB92}"/>
              </a:ext>
            </a:extLst>
          </p:cNvPr>
          <p:cNvSpPr/>
          <p:nvPr/>
        </p:nvSpPr>
        <p:spPr>
          <a:xfrm>
            <a:off x="7458075" y="694476"/>
            <a:ext cx="4460081" cy="231605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8" name="Table 7">
            <a:extLst>
              <a:ext uri="{FF2B5EF4-FFF2-40B4-BE49-F238E27FC236}">
                <a16:creationId xmlns:a16="http://schemas.microsoft.com/office/drawing/2014/main" id="{C515E47C-7434-341D-3519-A43D0975FBC5}"/>
              </a:ext>
            </a:extLst>
          </p:cNvPr>
          <p:cNvGraphicFramePr>
            <a:graphicFrameLocks noGrp="1"/>
          </p:cNvGraphicFramePr>
          <p:nvPr>
            <p:extLst>
              <p:ext uri="{D42A27DB-BD31-4B8C-83A1-F6EECF244321}">
                <p14:modId xmlns:p14="http://schemas.microsoft.com/office/powerpoint/2010/main" val="777291677"/>
              </p:ext>
            </p:extLst>
          </p:nvPr>
        </p:nvGraphicFramePr>
        <p:xfrm>
          <a:off x="7447658" y="3079533"/>
          <a:ext cx="4391026" cy="3009984"/>
        </p:xfrm>
        <a:graphic>
          <a:graphicData uri="http://schemas.openxmlformats.org/drawingml/2006/table">
            <a:tbl>
              <a:tblPr firstRow="1" bandRow="1">
                <a:tableStyleId>{5C22544A-7EE6-4342-B048-85BDC9FD1C3A}</a:tableStyleId>
              </a:tblPr>
              <a:tblGrid>
                <a:gridCol w="2195513">
                  <a:extLst>
                    <a:ext uri="{9D8B030D-6E8A-4147-A177-3AD203B41FA5}">
                      <a16:colId xmlns:a16="http://schemas.microsoft.com/office/drawing/2014/main" val="639812973"/>
                    </a:ext>
                  </a:extLst>
                </a:gridCol>
                <a:gridCol w="2195513">
                  <a:extLst>
                    <a:ext uri="{9D8B030D-6E8A-4147-A177-3AD203B41FA5}">
                      <a16:colId xmlns:a16="http://schemas.microsoft.com/office/drawing/2014/main" val="2463367939"/>
                    </a:ext>
                  </a:extLst>
                </a:gridCol>
              </a:tblGrid>
              <a:tr h="457166">
                <a:tc gridSpan="2">
                  <a:txBody>
                    <a:bodyPr/>
                    <a:lstStyle/>
                    <a:p>
                      <a:r>
                        <a:rPr lang="en-US" dirty="0"/>
                        <a:t>Media and interactivity</a:t>
                      </a:r>
                    </a:p>
                  </a:txBody>
                  <a:tcPr/>
                </a:tc>
                <a:tc hMerge="1">
                  <a:txBody>
                    <a:bodyPr/>
                    <a:lstStyle/>
                    <a:p>
                      <a:endParaRPr lang="en-US" dirty="0"/>
                    </a:p>
                  </a:txBody>
                  <a:tcPr/>
                </a:tc>
                <a:extLst>
                  <a:ext uri="{0D108BD9-81ED-4DB2-BD59-A6C34878D82A}">
                    <a16:rowId xmlns:a16="http://schemas.microsoft.com/office/drawing/2014/main" val="1755190821"/>
                  </a:ext>
                </a:extLst>
              </a:tr>
              <a:tr h="578733">
                <a:tc>
                  <a:txBody>
                    <a:bodyPr/>
                    <a:lstStyle/>
                    <a:p>
                      <a:r>
                        <a:rPr lang="en-US" sz="1800" kern="1200" dirty="0">
                          <a:solidFill>
                            <a:schemeClr val="dk1"/>
                          </a:solidFill>
                          <a:effectLst/>
                          <a:latin typeface="+mn-lt"/>
                          <a:ea typeface="+mn-ea"/>
                          <a:cs typeface="+mn-cs"/>
                        </a:rPr>
                        <a:t>Canadian Tire logo and tagline</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00001.png </a:t>
                      </a:r>
                      <a:endParaRPr lang="en-US" dirty="0"/>
                    </a:p>
                  </a:txBody>
                  <a:tcPr/>
                </a:tc>
                <a:extLst>
                  <a:ext uri="{0D108BD9-81ED-4DB2-BD59-A6C34878D82A}">
                    <a16:rowId xmlns:a16="http://schemas.microsoft.com/office/drawing/2014/main" val="1893647286"/>
                  </a:ext>
                </a:extLst>
              </a:tr>
              <a:tr h="457166">
                <a:tc>
                  <a:txBody>
                    <a:bodyPr/>
                    <a:lstStyle/>
                    <a:p>
                      <a:r>
                        <a:rPr lang="en-US" sz="1800" kern="1200" dirty="0">
                          <a:solidFill>
                            <a:schemeClr val="dk1"/>
                          </a:solidFill>
                          <a:effectLst/>
                          <a:latin typeface="+mn-lt"/>
                          <a:ea typeface="+mn-ea"/>
                          <a:cs typeface="+mn-cs"/>
                        </a:rPr>
                        <a:t>Voice Over</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Financial_Script.mp3 </a:t>
                      </a:r>
                      <a:endParaRPr lang="en-US" dirty="0"/>
                    </a:p>
                  </a:txBody>
                  <a:tcPr/>
                </a:tc>
                <a:extLst>
                  <a:ext uri="{0D108BD9-81ED-4DB2-BD59-A6C34878D82A}">
                    <a16:rowId xmlns:a16="http://schemas.microsoft.com/office/drawing/2014/main" val="1455925698"/>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kern="1200" dirty="0">
                        <a:solidFill>
                          <a:schemeClr val="dk1"/>
                        </a:solidFill>
                        <a:effectLst/>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2733688411"/>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kern="1200" dirty="0">
                        <a:solidFill>
                          <a:schemeClr val="dk1"/>
                        </a:solidFill>
                        <a:effectLst/>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2820722520"/>
                  </a:ext>
                </a:extLst>
              </a:tr>
            </a:tbl>
          </a:graphicData>
        </a:graphic>
      </p:graphicFrame>
      <p:sp>
        <p:nvSpPr>
          <p:cNvPr id="11" name="TextBox 10">
            <a:extLst>
              <a:ext uri="{FF2B5EF4-FFF2-40B4-BE49-F238E27FC236}">
                <a16:creationId xmlns:a16="http://schemas.microsoft.com/office/drawing/2014/main" id="{63F2B373-BA88-CF5F-0B9D-51264831E771}"/>
              </a:ext>
            </a:extLst>
          </p:cNvPr>
          <p:cNvSpPr txBox="1"/>
          <p:nvPr/>
        </p:nvSpPr>
        <p:spPr>
          <a:xfrm>
            <a:off x="273845" y="248412"/>
            <a:ext cx="11230296" cy="1200329"/>
          </a:xfrm>
          <a:prstGeom prst="rect">
            <a:avLst/>
          </a:prstGeom>
          <a:noFill/>
        </p:spPr>
        <p:txBody>
          <a:bodyPr wrap="square" rtlCol="0">
            <a:spAutoFit/>
          </a:bodyPr>
          <a:lstStyle/>
          <a:p>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Course Title: Commitment 3 &gt; </a:t>
            </a:r>
            <a:r>
              <a:rPr lang="en-CA" sz="1800" b="1" kern="100" dirty="0">
                <a:solidFill>
                  <a:schemeClr val="bg1"/>
                </a:solidFill>
                <a:latin typeface=".SF NS"/>
                <a:ea typeface="Aptos" panose="020B0004020202020204" pitchFamily="34" charset="0"/>
                <a:cs typeface="Arial" panose="020B0604020202020204" pitchFamily="34" charset="0"/>
              </a:rPr>
              <a:t> Financial Reporting</a:t>
            </a:r>
          </a:p>
          <a:p>
            <a:endParaRPr lang="en-CA" dirty="0">
              <a:solidFill>
                <a:schemeClr val="bg1"/>
              </a:solidFill>
              <a:effectLst/>
              <a:latin typeface=".SF NS"/>
            </a:endParaRPr>
          </a:p>
          <a:p>
            <a:endParaRPr lang="en-CA" dirty="0">
              <a:solidFill>
                <a:schemeClr val="bg1"/>
              </a:solidFill>
              <a:effectLst/>
              <a:latin typeface=".SF NS"/>
            </a:endParaRPr>
          </a:p>
          <a:p>
            <a:r>
              <a:rPr lang="en-US" b="1" kern="100" dirty="0">
                <a:solidFill>
                  <a:schemeClr val="bg1"/>
                </a:solidFill>
                <a:latin typeface="Aptos" panose="020B0004020202020204" pitchFamily="34" charset="0"/>
                <a:ea typeface="Aptos" panose="020B0004020202020204" pitchFamily="34" charset="0"/>
                <a:cs typeface="Arial" panose="020B0604020202020204" pitchFamily="34" charset="0"/>
              </a:rPr>
              <a:t> </a:t>
            </a:r>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 </a:t>
            </a:r>
            <a:endParaRPr lang="en-CA" sz="1800"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00B43875-AFF7-18A8-AD5B-6BDB2D14470F}"/>
              </a:ext>
            </a:extLst>
          </p:cNvPr>
          <p:cNvSpPr txBox="1"/>
          <p:nvPr/>
        </p:nvSpPr>
        <p:spPr>
          <a:xfrm>
            <a:off x="2197077" y="722940"/>
            <a:ext cx="3149645" cy="369332"/>
          </a:xfrm>
          <a:prstGeom prst="rect">
            <a:avLst/>
          </a:prstGeom>
          <a:noFill/>
        </p:spPr>
        <p:txBody>
          <a:bodyPr wrap="none" rtlCol="0">
            <a:spAutoFit/>
          </a:bodyPr>
          <a:lstStyle/>
          <a:p>
            <a:r>
              <a:rPr lang="en-US" dirty="0">
                <a:solidFill>
                  <a:schemeClr val="bg1">
                    <a:lumMod val="65000"/>
                  </a:schemeClr>
                </a:solidFill>
              </a:rPr>
              <a:t>Screen layout/ On screen text </a:t>
            </a:r>
          </a:p>
        </p:txBody>
      </p:sp>
      <p:graphicFrame>
        <p:nvGraphicFramePr>
          <p:cNvPr id="14" name="Table 13">
            <a:extLst>
              <a:ext uri="{FF2B5EF4-FFF2-40B4-BE49-F238E27FC236}">
                <a16:creationId xmlns:a16="http://schemas.microsoft.com/office/drawing/2014/main" id="{139C0F70-8183-2751-FDC3-5BD2AE32778C}"/>
              </a:ext>
            </a:extLst>
          </p:cNvPr>
          <p:cNvGraphicFramePr>
            <a:graphicFrameLocks noGrp="1"/>
          </p:cNvGraphicFramePr>
          <p:nvPr/>
        </p:nvGraphicFramePr>
        <p:xfrm>
          <a:off x="342900" y="3871803"/>
          <a:ext cx="6858000" cy="731520"/>
        </p:xfrm>
        <a:graphic>
          <a:graphicData uri="http://schemas.openxmlformats.org/drawingml/2006/table">
            <a:tbl>
              <a:tblPr firstRow="1" bandRow="1">
                <a:tableStyleId>{5C22544A-7EE6-4342-B048-85BDC9FD1C3A}</a:tableStyleId>
              </a:tblPr>
              <a:tblGrid>
                <a:gridCol w="1410744">
                  <a:extLst>
                    <a:ext uri="{9D8B030D-6E8A-4147-A177-3AD203B41FA5}">
                      <a16:colId xmlns:a16="http://schemas.microsoft.com/office/drawing/2014/main" val="4101885158"/>
                    </a:ext>
                  </a:extLst>
                </a:gridCol>
                <a:gridCol w="1277655">
                  <a:extLst>
                    <a:ext uri="{9D8B030D-6E8A-4147-A177-3AD203B41FA5}">
                      <a16:colId xmlns:a16="http://schemas.microsoft.com/office/drawing/2014/main" val="1568312238"/>
                    </a:ext>
                  </a:extLst>
                </a:gridCol>
                <a:gridCol w="1849620">
                  <a:extLst>
                    <a:ext uri="{9D8B030D-6E8A-4147-A177-3AD203B41FA5}">
                      <a16:colId xmlns:a16="http://schemas.microsoft.com/office/drawing/2014/main" val="13374560"/>
                    </a:ext>
                  </a:extLst>
                </a:gridCol>
                <a:gridCol w="2319981">
                  <a:extLst>
                    <a:ext uri="{9D8B030D-6E8A-4147-A177-3AD203B41FA5}">
                      <a16:colId xmlns:a16="http://schemas.microsoft.com/office/drawing/2014/main" val="1318454291"/>
                    </a:ext>
                  </a:extLst>
                </a:gridCol>
              </a:tblGrid>
              <a:tr h="364387">
                <a:tc gridSpan="4">
                  <a:txBody>
                    <a:bodyPr/>
                    <a:lstStyle/>
                    <a:p>
                      <a:r>
                        <a:rPr lang="en-US" dirty="0"/>
                        <a:t>Navigation buttons </a:t>
                      </a:r>
                    </a:p>
                  </a:txBody>
                  <a:tcPr/>
                </a:tc>
                <a:tc hMerge="1">
                  <a:txBody>
                    <a:bodyPr/>
                    <a:lstStyle/>
                    <a:p>
                      <a:endParaRPr lang="en-US" dirty="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55714881"/>
                  </a:ext>
                </a:extLst>
              </a:tr>
              <a:tr h="364387">
                <a:tc>
                  <a:txBody>
                    <a:bodyPr/>
                    <a:lstStyle/>
                    <a:p>
                      <a:r>
                        <a:rPr lang="en-US" dirty="0"/>
                        <a:t>Next </a:t>
                      </a:r>
                    </a:p>
                  </a:txBody>
                  <a:tcPr/>
                </a:tc>
                <a:tc>
                  <a:txBody>
                    <a:bodyPr/>
                    <a:lstStyle/>
                    <a:p>
                      <a:r>
                        <a:rPr lang="en-US" b="1" dirty="0"/>
                        <a:t> </a:t>
                      </a:r>
                    </a:p>
                  </a:txBody>
                  <a:tcPr>
                    <a:lnR w="12700" cap="flat" cmpd="sng" algn="ctr">
                      <a:solidFill>
                        <a:schemeClr val="tx1"/>
                      </a:solidFill>
                      <a:prstDash val="solid"/>
                      <a:round/>
                      <a:headEnd type="none" w="med" len="med"/>
                      <a:tailEnd type="none" w="med" len="med"/>
                    </a:lnR>
                  </a:tcPr>
                </a:tc>
                <a:tc>
                  <a:txBody>
                    <a:bodyPr/>
                    <a:lstStyle/>
                    <a:p>
                      <a:r>
                        <a:rPr lang="en-US" dirty="0"/>
                        <a:t>Close</a:t>
                      </a:r>
                    </a:p>
                  </a:txBody>
                  <a:tcPr>
                    <a:lnL w="12700" cap="flat" cmpd="sng" algn="ctr">
                      <a:solidFill>
                        <a:schemeClr val="tx1"/>
                      </a:solidFill>
                      <a:prstDash val="solid"/>
                      <a:round/>
                      <a:headEnd type="none" w="med" len="med"/>
                      <a:tailEnd type="none" w="med" len="med"/>
                    </a:lnL>
                  </a:tcPr>
                </a:tc>
                <a:tc>
                  <a:txBody>
                    <a:bodyPr/>
                    <a:lstStyle/>
                    <a:p>
                      <a:r>
                        <a:rPr lang="en-US" dirty="0">
                          <a:solidFill>
                            <a:schemeClr val="tx1">
                              <a:lumMod val="65000"/>
                              <a:lumOff val="35000"/>
                            </a:schemeClr>
                          </a:solidFill>
                        </a:rPr>
                        <a:t>Advances: By user</a:t>
                      </a:r>
                    </a:p>
                  </a:txBody>
                  <a:tcPr/>
                </a:tc>
                <a:extLst>
                  <a:ext uri="{0D108BD9-81ED-4DB2-BD59-A6C34878D82A}">
                    <a16:rowId xmlns:a16="http://schemas.microsoft.com/office/drawing/2014/main" val="2446138852"/>
                  </a:ext>
                </a:extLst>
              </a:tr>
            </a:tbl>
          </a:graphicData>
        </a:graphic>
      </p:graphicFrame>
      <p:graphicFrame>
        <p:nvGraphicFramePr>
          <p:cNvPr id="16" name="Table 15">
            <a:extLst>
              <a:ext uri="{FF2B5EF4-FFF2-40B4-BE49-F238E27FC236}">
                <a16:creationId xmlns:a16="http://schemas.microsoft.com/office/drawing/2014/main" id="{04622425-4151-05B3-502B-247F5A0BE05D}"/>
              </a:ext>
            </a:extLst>
          </p:cNvPr>
          <p:cNvGraphicFramePr>
            <a:graphicFrameLocks noGrp="1"/>
          </p:cNvGraphicFramePr>
          <p:nvPr>
            <p:extLst>
              <p:ext uri="{D42A27DB-BD31-4B8C-83A1-F6EECF244321}">
                <p14:modId xmlns:p14="http://schemas.microsoft.com/office/powerpoint/2010/main" val="2047783683"/>
              </p:ext>
            </p:extLst>
          </p:nvPr>
        </p:nvGraphicFramePr>
        <p:xfrm>
          <a:off x="342900" y="4674651"/>
          <a:ext cx="6858000" cy="1959929"/>
        </p:xfrm>
        <a:graphic>
          <a:graphicData uri="http://schemas.openxmlformats.org/drawingml/2006/table">
            <a:tbl>
              <a:tblPr firstRow="1" bandRow="1">
                <a:tableStyleId>{5C22544A-7EE6-4342-B048-85BDC9FD1C3A}</a:tableStyleId>
              </a:tblPr>
              <a:tblGrid>
                <a:gridCol w="6449786">
                  <a:extLst>
                    <a:ext uri="{9D8B030D-6E8A-4147-A177-3AD203B41FA5}">
                      <a16:colId xmlns:a16="http://schemas.microsoft.com/office/drawing/2014/main" val="161448233"/>
                    </a:ext>
                  </a:extLst>
                </a:gridCol>
                <a:gridCol w="408214">
                  <a:extLst>
                    <a:ext uri="{9D8B030D-6E8A-4147-A177-3AD203B41FA5}">
                      <a16:colId xmlns:a16="http://schemas.microsoft.com/office/drawing/2014/main" val="857131784"/>
                    </a:ext>
                  </a:extLst>
                </a:gridCol>
              </a:tblGrid>
              <a:tr h="340768">
                <a:tc>
                  <a:txBody>
                    <a:bodyPr/>
                    <a:lstStyle/>
                    <a:p>
                      <a:r>
                        <a:rPr lang="en-US" dirty="0"/>
                        <a:t>Voice Over</a:t>
                      </a:r>
                    </a:p>
                  </a:txBody>
                  <a:tcPr/>
                </a:tc>
                <a:tc>
                  <a:txBody>
                    <a:bodyPr/>
                    <a:lstStyle/>
                    <a:p>
                      <a:endParaRPr lang="en-US" dirty="0"/>
                    </a:p>
                  </a:txBody>
                  <a:tcPr/>
                </a:tc>
                <a:extLst>
                  <a:ext uri="{0D108BD9-81ED-4DB2-BD59-A6C34878D82A}">
                    <a16:rowId xmlns:a16="http://schemas.microsoft.com/office/drawing/2014/main" val="444259247"/>
                  </a:ext>
                </a:extLst>
              </a:tr>
              <a:tr h="1594169">
                <a:tc>
                  <a:txBody>
                    <a:bodyPr/>
                    <a:lstStyle/>
                    <a:p>
                      <a:r>
                        <a:rPr lang="en-CA" sz="1500" kern="1200" dirty="0">
                          <a:solidFill>
                            <a:schemeClr val="dk1"/>
                          </a:solidFill>
                          <a:effectLst/>
                          <a:latin typeface="+mn-lt"/>
                          <a:ea typeface="+mn-ea"/>
                          <a:cs typeface="+mn-cs"/>
                        </a:rPr>
                        <a:t>All financial records must be accurate and comply with legal and company standards. Employees are responsible for ensuring the accuracy of records, preventing misrepresentation, and disclosing any discrepancies promptly.</a:t>
                      </a:r>
                    </a:p>
                    <a:p>
                      <a:r>
                        <a:rPr lang="en-CA" sz="1500" kern="1200" dirty="0">
                          <a:solidFill>
                            <a:schemeClr val="dk1"/>
                          </a:solidFill>
                          <a:effectLst/>
                          <a:latin typeface="+mn-lt"/>
                          <a:ea typeface="+mn-ea"/>
                          <a:cs typeface="+mn-cs"/>
                        </a:rPr>
                        <a:t>Always remember to: </a:t>
                      </a:r>
                      <a:r>
                        <a:rPr lang="en-CA" sz="1500" dirty="0">
                          <a:solidFill>
                            <a:srgbClr val="0E0E0E"/>
                          </a:solidFill>
                          <a:effectLst/>
                          <a:latin typeface="+mn-lt"/>
                        </a:rPr>
                        <a:t>Ensure all financial information is recorded truthfully, Never misrepresent figures or manipulate records to meet targets and Report any discrepancies or financial concerns to management immediately.</a:t>
                      </a:r>
                    </a:p>
                  </a:txBody>
                  <a:tcPr/>
                </a:tc>
                <a:tc>
                  <a:txBody>
                    <a:bodyPr/>
                    <a:lstStyle/>
                    <a:p>
                      <a:endParaRPr lang="en-US" dirty="0"/>
                    </a:p>
                  </a:txBody>
                  <a:tcPr/>
                </a:tc>
                <a:extLst>
                  <a:ext uri="{0D108BD9-81ED-4DB2-BD59-A6C34878D82A}">
                    <a16:rowId xmlns:a16="http://schemas.microsoft.com/office/drawing/2014/main" val="1372340830"/>
                  </a:ext>
                </a:extLst>
              </a:tr>
            </a:tbl>
          </a:graphicData>
        </a:graphic>
      </p:graphicFrame>
      <p:sp>
        <p:nvSpPr>
          <p:cNvPr id="17" name="TextBox 16">
            <a:extLst>
              <a:ext uri="{FF2B5EF4-FFF2-40B4-BE49-F238E27FC236}">
                <a16:creationId xmlns:a16="http://schemas.microsoft.com/office/drawing/2014/main" id="{746F500B-8C58-AED6-495C-34D210402F9F}"/>
              </a:ext>
            </a:extLst>
          </p:cNvPr>
          <p:cNvSpPr txBox="1"/>
          <p:nvPr/>
        </p:nvSpPr>
        <p:spPr>
          <a:xfrm>
            <a:off x="9141007" y="248412"/>
            <a:ext cx="1989438" cy="369332"/>
          </a:xfrm>
          <a:prstGeom prst="rect">
            <a:avLst/>
          </a:prstGeom>
          <a:noFill/>
        </p:spPr>
        <p:txBody>
          <a:bodyPr wrap="square" rtlCol="0">
            <a:spAutoFit/>
          </a:bodyPr>
          <a:lstStyle/>
          <a:p>
            <a:r>
              <a:rPr lang="en-US" dirty="0">
                <a:solidFill>
                  <a:schemeClr val="bg1"/>
                </a:solidFill>
              </a:rPr>
              <a:t>Screen ID: 04-002 </a:t>
            </a:r>
          </a:p>
        </p:txBody>
      </p:sp>
      <p:cxnSp>
        <p:nvCxnSpPr>
          <p:cNvPr id="19" name="Straight Connector 18">
            <a:extLst>
              <a:ext uri="{FF2B5EF4-FFF2-40B4-BE49-F238E27FC236}">
                <a16:creationId xmlns:a16="http://schemas.microsoft.com/office/drawing/2014/main" id="{F32BE0A5-446E-5038-9541-0660996F53E4}"/>
              </a:ext>
            </a:extLst>
          </p:cNvPr>
          <p:cNvCxnSpPr/>
          <p:nvPr/>
        </p:nvCxnSpPr>
        <p:spPr>
          <a:xfrm>
            <a:off x="8600303" y="248411"/>
            <a:ext cx="0" cy="403201"/>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5D7FCAAE-8A27-3D07-2794-0A24AB5C3AEE}"/>
              </a:ext>
            </a:extLst>
          </p:cNvPr>
          <p:cNvSpPr/>
          <p:nvPr/>
        </p:nvSpPr>
        <p:spPr>
          <a:xfrm>
            <a:off x="7458075" y="708708"/>
            <a:ext cx="4460081" cy="35509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t>Notes </a:t>
            </a:r>
          </a:p>
        </p:txBody>
      </p:sp>
      <p:sp>
        <p:nvSpPr>
          <p:cNvPr id="22" name="TextBox 21">
            <a:extLst>
              <a:ext uri="{FF2B5EF4-FFF2-40B4-BE49-F238E27FC236}">
                <a16:creationId xmlns:a16="http://schemas.microsoft.com/office/drawing/2014/main" id="{5020A500-C5F5-7742-B373-8456901392AA}"/>
              </a:ext>
            </a:extLst>
          </p:cNvPr>
          <p:cNvSpPr txBox="1"/>
          <p:nvPr/>
        </p:nvSpPr>
        <p:spPr>
          <a:xfrm>
            <a:off x="7617017" y="1171677"/>
            <a:ext cx="4301138" cy="2031325"/>
          </a:xfrm>
          <a:prstGeom prst="rect">
            <a:avLst/>
          </a:prstGeom>
          <a:noFill/>
        </p:spPr>
        <p:txBody>
          <a:bodyPr wrap="square" rtlCol="0">
            <a:spAutoFit/>
          </a:bodyPr>
          <a:lstStyle/>
          <a:p>
            <a:r>
              <a:rPr lang="en-CA" b="1" dirty="0">
                <a:solidFill>
                  <a:srgbClr val="0E0E0E"/>
                </a:solidFill>
                <a:effectLst/>
                <a:latin typeface=".SF NS"/>
              </a:rPr>
              <a:t>Interaction Type: </a:t>
            </a:r>
            <a:r>
              <a:rPr lang="en-CA" dirty="0">
                <a:solidFill>
                  <a:srgbClr val="0E0E0E"/>
                </a:solidFill>
                <a:effectLst/>
                <a:latin typeface=".SF NS"/>
              </a:rPr>
              <a:t>Text/ image </a:t>
            </a:r>
          </a:p>
          <a:p>
            <a:endParaRPr lang="en-CA" dirty="0">
              <a:solidFill>
                <a:srgbClr val="0E0E0E"/>
              </a:solidFill>
              <a:effectLst/>
              <a:latin typeface=".SF NS"/>
            </a:endParaRPr>
          </a:p>
          <a:p>
            <a:r>
              <a:rPr lang="en-CA" b="1" dirty="0">
                <a:solidFill>
                  <a:srgbClr val="0E0E0E"/>
                </a:solidFill>
                <a:effectLst/>
                <a:latin typeface=".SF NS"/>
              </a:rPr>
              <a:t>Screen Functionality: </a:t>
            </a:r>
            <a:r>
              <a:rPr lang="en-CA" dirty="0">
                <a:solidFill>
                  <a:srgbClr val="0E0E0E"/>
                </a:solidFill>
                <a:effectLst/>
                <a:latin typeface=".SF NS"/>
              </a:rPr>
              <a:t>written guidelines for accurate financial reporting and accounting practices.</a:t>
            </a:r>
          </a:p>
          <a:p>
            <a:endParaRPr lang="en-CA" dirty="0">
              <a:solidFill>
                <a:srgbClr val="0E0E0E"/>
              </a:solidFill>
              <a:effectLst/>
              <a:latin typeface=".SF NS"/>
            </a:endParaRPr>
          </a:p>
          <a:p>
            <a:endParaRPr lang="en-CA" dirty="0">
              <a:solidFill>
                <a:srgbClr val="0E0E0E"/>
              </a:solidFill>
              <a:effectLst/>
              <a:latin typeface=".SF NS"/>
            </a:endParaRPr>
          </a:p>
        </p:txBody>
      </p:sp>
      <p:sp>
        <p:nvSpPr>
          <p:cNvPr id="24" name="TextBox 23">
            <a:extLst>
              <a:ext uri="{FF2B5EF4-FFF2-40B4-BE49-F238E27FC236}">
                <a16:creationId xmlns:a16="http://schemas.microsoft.com/office/drawing/2014/main" id="{01852C78-2A19-541D-53F5-C42A5ED9022D}"/>
              </a:ext>
            </a:extLst>
          </p:cNvPr>
          <p:cNvSpPr txBox="1"/>
          <p:nvPr/>
        </p:nvSpPr>
        <p:spPr>
          <a:xfrm>
            <a:off x="653143" y="1163600"/>
            <a:ext cx="6064898" cy="2862322"/>
          </a:xfrm>
          <a:prstGeom prst="rect">
            <a:avLst/>
          </a:prstGeom>
          <a:noFill/>
        </p:spPr>
        <p:txBody>
          <a:bodyPr wrap="square" rtlCol="0">
            <a:spAutoFit/>
          </a:bodyPr>
          <a:lstStyle/>
          <a:p>
            <a:r>
              <a:rPr lang="en-US" b="1" dirty="0"/>
              <a:t>Title: </a:t>
            </a:r>
            <a:r>
              <a:rPr lang="en-CA" dirty="0">
                <a:solidFill>
                  <a:srgbClr val="0E0E0E"/>
                </a:solidFill>
                <a:effectLst/>
                <a:latin typeface=".SF NS"/>
              </a:rPr>
              <a:t>Financial Reporting</a:t>
            </a:r>
          </a:p>
          <a:p>
            <a:endParaRPr lang="en-CA" dirty="0">
              <a:solidFill>
                <a:srgbClr val="0E0E0E"/>
              </a:solidFill>
              <a:latin typeface=".SF NS"/>
            </a:endParaRPr>
          </a:p>
          <a:p>
            <a:r>
              <a:rPr lang="en-US" sz="1800" b="1" dirty="0">
                <a:effectLst/>
                <a:latin typeface="Aptos" panose="020B0004020202020204" pitchFamily="34" charset="0"/>
                <a:ea typeface="Aptos" panose="020B0004020202020204" pitchFamily="34" charset="0"/>
                <a:cs typeface="Arial" panose="020B0604020202020204" pitchFamily="34" charset="0"/>
              </a:rPr>
              <a:t>Text</a:t>
            </a:r>
            <a:r>
              <a:rPr lang="en-US" sz="1800" dirty="0">
                <a:effectLst/>
                <a:latin typeface="Aptos" panose="020B0004020202020204" pitchFamily="34" charset="0"/>
                <a:ea typeface="Aptos" panose="020B0004020202020204" pitchFamily="34" charset="0"/>
                <a:cs typeface="Arial" panose="020B0604020202020204" pitchFamily="34" charset="0"/>
              </a:rPr>
              <a:t>:</a:t>
            </a:r>
          </a:p>
          <a:p>
            <a:r>
              <a:rPr lang="en-CA" dirty="0">
                <a:solidFill>
                  <a:srgbClr val="0E0E0E"/>
                </a:solidFill>
                <a:effectLst/>
                <a:latin typeface=".SF NS"/>
              </a:rPr>
              <a:t>• Ensure all financial information is recorded truthfully.</a:t>
            </a:r>
          </a:p>
          <a:p>
            <a:r>
              <a:rPr lang="en-CA" dirty="0">
                <a:solidFill>
                  <a:srgbClr val="0E0E0E"/>
                </a:solidFill>
                <a:effectLst/>
                <a:latin typeface=".SF NS"/>
              </a:rPr>
              <a:t>• Never misrepresent figures or manipulate records to meet targets.</a:t>
            </a:r>
          </a:p>
          <a:p>
            <a:r>
              <a:rPr lang="en-CA" dirty="0">
                <a:solidFill>
                  <a:srgbClr val="0E0E0E"/>
                </a:solidFill>
                <a:effectLst/>
                <a:latin typeface=".SF NS"/>
              </a:rPr>
              <a:t>• Report any discrepancies or financial concerns to management immediately.</a:t>
            </a:r>
          </a:p>
          <a:p>
            <a:endParaRPr lang="en-CA" dirty="0">
              <a:solidFill>
                <a:srgbClr val="0E0E0E"/>
              </a:solidFill>
              <a:effectLst/>
              <a:latin typeface=".SF NS"/>
            </a:endParaRPr>
          </a:p>
          <a:p>
            <a:endParaRPr lang="en-US" dirty="0"/>
          </a:p>
        </p:txBody>
      </p:sp>
    </p:spTree>
    <p:extLst>
      <p:ext uri="{BB962C8B-B14F-4D97-AF65-F5344CB8AC3E}">
        <p14:creationId xmlns:p14="http://schemas.microsoft.com/office/powerpoint/2010/main" val="3118243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B289C02-1E64-FF80-2D6D-AD05826169D9}"/>
              </a:ext>
            </a:extLst>
          </p:cNvPr>
          <p:cNvSpPr/>
          <p:nvPr/>
        </p:nvSpPr>
        <p:spPr>
          <a:xfrm>
            <a:off x="273844" y="248412"/>
            <a:ext cx="11644312" cy="4032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E418135D-82A1-E5D5-D2BB-C9FCAA425C6D}"/>
              </a:ext>
            </a:extLst>
          </p:cNvPr>
          <p:cNvSpPr/>
          <p:nvPr/>
        </p:nvSpPr>
        <p:spPr>
          <a:xfrm>
            <a:off x="342900" y="694476"/>
            <a:ext cx="6858000" cy="3105999"/>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54050B79-5BF1-CD65-EDC0-C3A20EC0CD3C}"/>
              </a:ext>
            </a:extLst>
          </p:cNvPr>
          <p:cNvSpPr/>
          <p:nvPr/>
        </p:nvSpPr>
        <p:spPr>
          <a:xfrm>
            <a:off x="7458075" y="694476"/>
            <a:ext cx="4460081" cy="231605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8" name="Table 7">
            <a:extLst>
              <a:ext uri="{FF2B5EF4-FFF2-40B4-BE49-F238E27FC236}">
                <a16:creationId xmlns:a16="http://schemas.microsoft.com/office/drawing/2014/main" id="{EE9E66D6-49ED-21D4-37E6-3DE1180D54FC}"/>
              </a:ext>
            </a:extLst>
          </p:cNvPr>
          <p:cNvGraphicFramePr>
            <a:graphicFrameLocks noGrp="1"/>
          </p:cNvGraphicFramePr>
          <p:nvPr>
            <p:extLst>
              <p:ext uri="{D42A27DB-BD31-4B8C-83A1-F6EECF244321}">
                <p14:modId xmlns:p14="http://schemas.microsoft.com/office/powerpoint/2010/main" val="257350248"/>
              </p:ext>
            </p:extLst>
          </p:nvPr>
        </p:nvGraphicFramePr>
        <p:xfrm>
          <a:off x="7447658" y="3079533"/>
          <a:ext cx="4391026" cy="2316059"/>
        </p:xfrm>
        <a:graphic>
          <a:graphicData uri="http://schemas.openxmlformats.org/drawingml/2006/table">
            <a:tbl>
              <a:tblPr firstRow="1" bandRow="1">
                <a:tableStyleId>{5C22544A-7EE6-4342-B048-85BDC9FD1C3A}</a:tableStyleId>
              </a:tblPr>
              <a:tblGrid>
                <a:gridCol w="2195513">
                  <a:extLst>
                    <a:ext uri="{9D8B030D-6E8A-4147-A177-3AD203B41FA5}">
                      <a16:colId xmlns:a16="http://schemas.microsoft.com/office/drawing/2014/main" val="639812973"/>
                    </a:ext>
                  </a:extLst>
                </a:gridCol>
                <a:gridCol w="2195513">
                  <a:extLst>
                    <a:ext uri="{9D8B030D-6E8A-4147-A177-3AD203B41FA5}">
                      <a16:colId xmlns:a16="http://schemas.microsoft.com/office/drawing/2014/main" val="2463367939"/>
                    </a:ext>
                  </a:extLst>
                </a:gridCol>
              </a:tblGrid>
              <a:tr h="457166">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Media and interactivity</a:t>
                      </a:r>
                    </a:p>
                  </a:txBody>
                  <a:tcPr/>
                </a:tc>
                <a:tc hMerge="1">
                  <a:txBody>
                    <a:bodyPr/>
                    <a:lstStyle/>
                    <a:p>
                      <a:endParaRPr lang="en-US" dirty="0"/>
                    </a:p>
                  </a:txBody>
                  <a:tcPr/>
                </a:tc>
                <a:extLst>
                  <a:ext uri="{0D108BD9-81ED-4DB2-BD59-A6C34878D82A}">
                    <a16:rowId xmlns:a16="http://schemas.microsoft.com/office/drawing/2014/main" val="1755190821"/>
                  </a:ext>
                </a:extLst>
              </a:tr>
              <a:tr h="578733">
                <a:tc>
                  <a:txBody>
                    <a:bodyPr/>
                    <a:lstStyle/>
                    <a:p>
                      <a:r>
                        <a:rPr lang="en-US" sz="1800" kern="1200" dirty="0">
                          <a:solidFill>
                            <a:schemeClr val="dk1"/>
                          </a:solidFill>
                          <a:effectLst/>
                          <a:latin typeface="+mn-lt"/>
                          <a:ea typeface="+mn-ea"/>
                          <a:cs typeface="+mn-cs"/>
                        </a:rPr>
                        <a:t>Canadian Tire logo and tagline</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00001.png </a:t>
                      </a:r>
                      <a:endParaRPr lang="en-US" dirty="0"/>
                    </a:p>
                  </a:txBody>
                  <a:tcPr/>
                </a:tc>
                <a:extLst>
                  <a:ext uri="{0D108BD9-81ED-4DB2-BD59-A6C34878D82A}">
                    <a16:rowId xmlns:a16="http://schemas.microsoft.com/office/drawing/2014/main" val="1893647286"/>
                  </a:ext>
                </a:extLst>
              </a:tr>
              <a:tr h="457166">
                <a:tc>
                  <a:txBody>
                    <a:bodyPr/>
                    <a:lstStyle/>
                    <a:p>
                      <a:r>
                        <a:rPr lang="en-US" sz="1800" kern="1200" dirty="0">
                          <a:solidFill>
                            <a:schemeClr val="dk1"/>
                          </a:solidFill>
                          <a:effectLst/>
                          <a:latin typeface="+mn-lt"/>
                          <a:ea typeface="+mn-ea"/>
                          <a:cs typeface="+mn-cs"/>
                        </a:rPr>
                        <a:t>Voice Over</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Welcome_Script.mp3 </a:t>
                      </a:r>
                      <a:endParaRPr lang="en-US" dirty="0"/>
                    </a:p>
                  </a:txBody>
                  <a:tcPr/>
                </a:tc>
                <a:extLst>
                  <a:ext uri="{0D108BD9-81ED-4DB2-BD59-A6C34878D82A}">
                    <a16:rowId xmlns:a16="http://schemas.microsoft.com/office/drawing/2014/main" val="1455925698"/>
                  </a:ext>
                </a:extLst>
              </a:tr>
              <a:tr h="578733">
                <a:tc>
                  <a:txBody>
                    <a:bodyPr/>
                    <a:lstStyle/>
                    <a:p>
                      <a:r>
                        <a:rPr lang="en-US" dirty="0"/>
                        <a:t>Picture of CEO</a:t>
                      </a:r>
                    </a:p>
                  </a:txBody>
                  <a:tcPr/>
                </a:tc>
                <a:tc>
                  <a:txBody>
                    <a:bodyPr/>
                    <a:lstStyle/>
                    <a:p>
                      <a:r>
                        <a:rPr lang="en-US" dirty="0"/>
                        <a:t>00002.png</a:t>
                      </a:r>
                    </a:p>
                  </a:txBody>
                  <a:tcPr/>
                </a:tc>
                <a:extLst>
                  <a:ext uri="{0D108BD9-81ED-4DB2-BD59-A6C34878D82A}">
                    <a16:rowId xmlns:a16="http://schemas.microsoft.com/office/drawing/2014/main" val="2733688411"/>
                  </a:ext>
                </a:extLst>
              </a:tr>
            </a:tbl>
          </a:graphicData>
        </a:graphic>
      </p:graphicFrame>
      <p:sp>
        <p:nvSpPr>
          <p:cNvPr id="11" name="TextBox 10">
            <a:extLst>
              <a:ext uri="{FF2B5EF4-FFF2-40B4-BE49-F238E27FC236}">
                <a16:creationId xmlns:a16="http://schemas.microsoft.com/office/drawing/2014/main" id="{94BC4F88-96CB-D5A7-CE96-E96F552CFC68}"/>
              </a:ext>
            </a:extLst>
          </p:cNvPr>
          <p:cNvSpPr txBox="1"/>
          <p:nvPr/>
        </p:nvSpPr>
        <p:spPr>
          <a:xfrm>
            <a:off x="273845" y="248412"/>
            <a:ext cx="11230296" cy="374736"/>
          </a:xfrm>
          <a:prstGeom prst="rect">
            <a:avLst/>
          </a:prstGeom>
          <a:noFill/>
        </p:spPr>
        <p:txBody>
          <a:bodyPr wrap="square" rtlCol="0">
            <a:spAutoFit/>
          </a:bodyPr>
          <a:lstStyle/>
          <a:p>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Course Title: Canadian Tire Code of Conduct &gt; welcome </a:t>
            </a:r>
            <a:endParaRPr lang="en-CA" sz="1800"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9C9FB692-0A43-F7C4-4ABD-621BF2BD5F28}"/>
              </a:ext>
            </a:extLst>
          </p:cNvPr>
          <p:cNvSpPr txBox="1"/>
          <p:nvPr/>
        </p:nvSpPr>
        <p:spPr>
          <a:xfrm>
            <a:off x="2197077" y="722940"/>
            <a:ext cx="3149645" cy="369332"/>
          </a:xfrm>
          <a:prstGeom prst="rect">
            <a:avLst/>
          </a:prstGeom>
          <a:noFill/>
        </p:spPr>
        <p:txBody>
          <a:bodyPr wrap="none" rtlCol="0">
            <a:spAutoFit/>
          </a:bodyPr>
          <a:lstStyle/>
          <a:p>
            <a:r>
              <a:rPr lang="en-US" dirty="0">
                <a:solidFill>
                  <a:schemeClr val="bg1">
                    <a:lumMod val="65000"/>
                  </a:schemeClr>
                </a:solidFill>
              </a:rPr>
              <a:t>Screen layout/ On screen text </a:t>
            </a:r>
          </a:p>
        </p:txBody>
      </p:sp>
      <p:graphicFrame>
        <p:nvGraphicFramePr>
          <p:cNvPr id="14" name="Table 13">
            <a:extLst>
              <a:ext uri="{FF2B5EF4-FFF2-40B4-BE49-F238E27FC236}">
                <a16:creationId xmlns:a16="http://schemas.microsoft.com/office/drawing/2014/main" id="{CF92D134-8592-5C44-9E55-E53DE81A58E4}"/>
              </a:ext>
            </a:extLst>
          </p:cNvPr>
          <p:cNvGraphicFramePr>
            <a:graphicFrameLocks noGrp="1"/>
          </p:cNvGraphicFramePr>
          <p:nvPr>
            <p:extLst>
              <p:ext uri="{D42A27DB-BD31-4B8C-83A1-F6EECF244321}">
                <p14:modId xmlns:p14="http://schemas.microsoft.com/office/powerpoint/2010/main" val="3012419672"/>
              </p:ext>
            </p:extLst>
          </p:nvPr>
        </p:nvGraphicFramePr>
        <p:xfrm>
          <a:off x="342900" y="3871803"/>
          <a:ext cx="6858000" cy="731520"/>
        </p:xfrm>
        <a:graphic>
          <a:graphicData uri="http://schemas.openxmlformats.org/drawingml/2006/table">
            <a:tbl>
              <a:tblPr firstRow="1" bandRow="1">
                <a:tableStyleId>{5C22544A-7EE6-4342-B048-85BDC9FD1C3A}</a:tableStyleId>
              </a:tblPr>
              <a:tblGrid>
                <a:gridCol w="4538019">
                  <a:extLst>
                    <a:ext uri="{9D8B030D-6E8A-4147-A177-3AD203B41FA5}">
                      <a16:colId xmlns:a16="http://schemas.microsoft.com/office/drawing/2014/main" val="4101885158"/>
                    </a:ext>
                  </a:extLst>
                </a:gridCol>
                <a:gridCol w="2319981">
                  <a:extLst>
                    <a:ext uri="{9D8B030D-6E8A-4147-A177-3AD203B41FA5}">
                      <a16:colId xmlns:a16="http://schemas.microsoft.com/office/drawing/2014/main" val="1318454291"/>
                    </a:ext>
                  </a:extLst>
                </a:gridCol>
              </a:tblGrid>
              <a:tr h="364387">
                <a:tc gridSpan="2">
                  <a:txBody>
                    <a:bodyPr/>
                    <a:lstStyle/>
                    <a:p>
                      <a:r>
                        <a:rPr lang="en-US" dirty="0"/>
                        <a:t>Navigation buttons </a:t>
                      </a:r>
                    </a:p>
                  </a:txBody>
                  <a:tcPr/>
                </a:tc>
                <a:tc hMerge="1">
                  <a:txBody>
                    <a:bodyPr/>
                    <a:lstStyle/>
                    <a:p>
                      <a:endParaRPr lang="en-US"/>
                    </a:p>
                  </a:txBody>
                  <a:tcPr/>
                </a:tc>
                <a:extLst>
                  <a:ext uri="{0D108BD9-81ED-4DB2-BD59-A6C34878D82A}">
                    <a16:rowId xmlns:a16="http://schemas.microsoft.com/office/drawing/2014/main" val="4155714881"/>
                  </a:ext>
                </a:extLst>
              </a:tr>
              <a:tr h="364387">
                <a:tc>
                  <a:txBody>
                    <a:bodyPr/>
                    <a:lstStyle/>
                    <a:p>
                      <a:r>
                        <a:rPr lang="en-US" dirty="0"/>
                        <a:t>Start </a:t>
                      </a:r>
                    </a:p>
                  </a:txBody>
                  <a:tcPr/>
                </a:tc>
                <a:tc>
                  <a:txBody>
                    <a:bodyPr/>
                    <a:lstStyle/>
                    <a:p>
                      <a:r>
                        <a:rPr lang="en-US" dirty="0">
                          <a:solidFill>
                            <a:schemeClr val="tx1">
                              <a:lumMod val="65000"/>
                              <a:lumOff val="35000"/>
                            </a:schemeClr>
                          </a:solidFill>
                        </a:rPr>
                        <a:t>Advances: By user</a:t>
                      </a:r>
                    </a:p>
                  </a:txBody>
                  <a:tcPr/>
                </a:tc>
                <a:extLst>
                  <a:ext uri="{0D108BD9-81ED-4DB2-BD59-A6C34878D82A}">
                    <a16:rowId xmlns:a16="http://schemas.microsoft.com/office/drawing/2014/main" val="2446138852"/>
                  </a:ext>
                </a:extLst>
              </a:tr>
            </a:tbl>
          </a:graphicData>
        </a:graphic>
      </p:graphicFrame>
      <p:graphicFrame>
        <p:nvGraphicFramePr>
          <p:cNvPr id="16" name="Table 15">
            <a:extLst>
              <a:ext uri="{FF2B5EF4-FFF2-40B4-BE49-F238E27FC236}">
                <a16:creationId xmlns:a16="http://schemas.microsoft.com/office/drawing/2014/main" id="{59EC5DBA-4A82-2029-A2BF-0816482218F8}"/>
              </a:ext>
            </a:extLst>
          </p:cNvPr>
          <p:cNvGraphicFramePr>
            <a:graphicFrameLocks noGrp="1"/>
          </p:cNvGraphicFramePr>
          <p:nvPr>
            <p:extLst>
              <p:ext uri="{D42A27DB-BD31-4B8C-83A1-F6EECF244321}">
                <p14:modId xmlns:p14="http://schemas.microsoft.com/office/powerpoint/2010/main" val="649703716"/>
              </p:ext>
            </p:extLst>
          </p:nvPr>
        </p:nvGraphicFramePr>
        <p:xfrm>
          <a:off x="342900" y="4674651"/>
          <a:ext cx="6858000" cy="2076845"/>
        </p:xfrm>
        <a:graphic>
          <a:graphicData uri="http://schemas.openxmlformats.org/drawingml/2006/table">
            <a:tbl>
              <a:tblPr firstRow="1" bandRow="1">
                <a:tableStyleId>{5C22544A-7EE6-4342-B048-85BDC9FD1C3A}</a:tableStyleId>
              </a:tblPr>
              <a:tblGrid>
                <a:gridCol w="6858000">
                  <a:extLst>
                    <a:ext uri="{9D8B030D-6E8A-4147-A177-3AD203B41FA5}">
                      <a16:colId xmlns:a16="http://schemas.microsoft.com/office/drawing/2014/main" val="161448233"/>
                    </a:ext>
                  </a:extLst>
                </a:gridCol>
              </a:tblGrid>
              <a:tr h="223852">
                <a:tc>
                  <a:txBody>
                    <a:bodyPr/>
                    <a:lstStyle/>
                    <a:p>
                      <a:r>
                        <a:rPr lang="en-US" dirty="0"/>
                        <a:t>Voice Over</a:t>
                      </a:r>
                    </a:p>
                  </a:txBody>
                  <a:tcPr/>
                </a:tc>
                <a:extLst>
                  <a:ext uri="{0D108BD9-81ED-4DB2-BD59-A6C34878D82A}">
                    <a16:rowId xmlns:a16="http://schemas.microsoft.com/office/drawing/2014/main" val="444259247"/>
                  </a:ext>
                </a:extLst>
              </a:tr>
              <a:tr h="17110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600" kern="1200" dirty="0">
                          <a:solidFill>
                            <a:schemeClr val="dk1"/>
                          </a:solidFill>
                          <a:effectLst/>
                          <a:latin typeface="+mn-lt"/>
                          <a:ea typeface="+mn-ea"/>
                          <a:cs typeface="+mn-cs"/>
                        </a:rPr>
                        <a:t>Welcome to the Canadian Tire Code of Conduct training. In this course, we will explore the core commitments that guide our conduct and shape how we work at Canadian Tire. This training will help you understand your responsibilities and the standards we uphold to maintain a respectful, safe, and ethical workplace. Let’s get started</a:t>
                      </a:r>
                    </a:p>
                    <a:p>
                      <a:endParaRPr lang="en-US" dirty="0"/>
                    </a:p>
                  </a:txBody>
                  <a:tcPr/>
                </a:tc>
                <a:extLst>
                  <a:ext uri="{0D108BD9-81ED-4DB2-BD59-A6C34878D82A}">
                    <a16:rowId xmlns:a16="http://schemas.microsoft.com/office/drawing/2014/main" val="1372340830"/>
                  </a:ext>
                </a:extLst>
              </a:tr>
            </a:tbl>
          </a:graphicData>
        </a:graphic>
      </p:graphicFrame>
      <p:sp>
        <p:nvSpPr>
          <p:cNvPr id="17" name="TextBox 16">
            <a:extLst>
              <a:ext uri="{FF2B5EF4-FFF2-40B4-BE49-F238E27FC236}">
                <a16:creationId xmlns:a16="http://schemas.microsoft.com/office/drawing/2014/main" id="{603B62F1-8F81-9599-8FAF-3D5F9071899F}"/>
              </a:ext>
            </a:extLst>
          </p:cNvPr>
          <p:cNvSpPr txBox="1"/>
          <p:nvPr/>
        </p:nvSpPr>
        <p:spPr>
          <a:xfrm>
            <a:off x="9141007" y="248412"/>
            <a:ext cx="1989438" cy="369332"/>
          </a:xfrm>
          <a:prstGeom prst="rect">
            <a:avLst/>
          </a:prstGeom>
          <a:noFill/>
        </p:spPr>
        <p:txBody>
          <a:bodyPr wrap="square" rtlCol="0">
            <a:spAutoFit/>
          </a:bodyPr>
          <a:lstStyle/>
          <a:p>
            <a:r>
              <a:rPr lang="en-US" dirty="0">
                <a:solidFill>
                  <a:schemeClr val="bg1"/>
                </a:solidFill>
              </a:rPr>
              <a:t>Screen ID: 01-001 </a:t>
            </a:r>
          </a:p>
        </p:txBody>
      </p:sp>
      <p:cxnSp>
        <p:nvCxnSpPr>
          <p:cNvPr id="19" name="Straight Connector 18">
            <a:extLst>
              <a:ext uri="{FF2B5EF4-FFF2-40B4-BE49-F238E27FC236}">
                <a16:creationId xmlns:a16="http://schemas.microsoft.com/office/drawing/2014/main" id="{BA38BE34-9F98-6E13-8952-19389B38B509}"/>
              </a:ext>
            </a:extLst>
          </p:cNvPr>
          <p:cNvCxnSpPr/>
          <p:nvPr/>
        </p:nvCxnSpPr>
        <p:spPr>
          <a:xfrm>
            <a:off x="8600303" y="248411"/>
            <a:ext cx="0" cy="403201"/>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FDB1D754-A154-69E7-0184-D821B498AAC9}"/>
              </a:ext>
            </a:extLst>
          </p:cNvPr>
          <p:cNvSpPr/>
          <p:nvPr/>
        </p:nvSpPr>
        <p:spPr>
          <a:xfrm>
            <a:off x="7458075" y="708708"/>
            <a:ext cx="4460081" cy="35509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t>Notes </a:t>
            </a:r>
          </a:p>
        </p:txBody>
      </p:sp>
      <p:sp>
        <p:nvSpPr>
          <p:cNvPr id="22" name="TextBox 21">
            <a:extLst>
              <a:ext uri="{FF2B5EF4-FFF2-40B4-BE49-F238E27FC236}">
                <a16:creationId xmlns:a16="http://schemas.microsoft.com/office/drawing/2014/main" id="{97604EEC-1951-1DE4-1A42-7369A7721C92}"/>
              </a:ext>
            </a:extLst>
          </p:cNvPr>
          <p:cNvSpPr txBox="1"/>
          <p:nvPr/>
        </p:nvSpPr>
        <p:spPr>
          <a:xfrm>
            <a:off x="7487783" y="1190010"/>
            <a:ext cx="4301138" cy="1754326"/>
          </a:xfrm>
          <a:prstGeom prst="rect">
            <a:avLst/>
          </a:prstGeom>
          <a:noFill/>
        </p:spPr>
        <p:txBody>
          <a:bodyPr wrap="square" rtlCol="0">
            <a:spAutoFit/>
          </a:bodyPr>
          <a:lstStyle/>
          <a:p>
            <a:r>
              <a:rPr lang="en-US" sz="1800" b="1" kern="100" dirty="0">
                <a:effectLst/>
                <a:latin typeface="Aptos" panose="020B0004020202020204" pitchFamily="34" charset="0"/>
                <a:ea typeface="Aptos" panose="020B0004020202020204" pitchFamily="34" charset="0"/>
                <a:cs typeface="Arial" panose="020B0604020202020204" pitchFamily="34" charset="0"/>
              </a:rPr>
              <a:t>Interaction Type: </a:t>
            </a:r>
            <a:r>
              <a:rPr lang="en-US" sz="1800" kern="100" dirty="0">
                <a:effectLst/>
                <a:latin typeface="Aptos" panose="020B0004020202020204" pitchFamily="34" charset="0"/>
                <a:ea typeface="Aptos" panose="020B0004020202020204" pitchFamily="34" charset="0"/>
                <a:cs typeface="Arial" panose="020B0604020202020204" pitchFamily="34" charset="0"/>
              </a:rPr>
              <a:t>Text / Images</a:t>
            </a:r>
          </a:p>
          <a:p>
            <a:endParaRPr lang="en-CA" sz="1800" kern="100" dirty="0">
              <a:effectLst/>
              <a:latin typeface="Aptos" panose="020B0004020202020204" pitchFamily="34" charset="0"/>
              <a:ea typeface="Aptos" panose="020B0004020202020204" pitchFamily="34" charset="0"/>
              <a:cs typeface="Arial" panose="020B0604020202020204" pitchFamily="34" charset="0"/>
            </a:endParaRPr>
          </a:p>
          <a:p>
            <a:r>
              <a:rPr lang="en-US" sz="1800" b="1" dirty="0">
                <a:effectLst/>
                <a:latin typeface="Aptos" panose="020B0004020202020204" pitchFamily="34" charset="0"/>
                <a:ea typeface="Aptos" panose="020B0004020202020204" pitchFamily="34" charset="0"/>
                <a:cs typeface="Arial" panose="020B0604020202020204" pitchFamily="34" charset="0"/>
              </a:rPr>
              <a:t>Screen Functionality: </a:t>
            </a:r>
            <a:r>
              <a:rPr lang="en-US" sz="1800" dirty="0">
                <a:effectLst/>
                <a:latin typeface="Aptos" panose="020B0004020202020204" pitchFamily="34" charset="0"/>
                <a:ea typeface="Aptos" panose="020B0004020202020204" pitchFamily="34" charset="0"/>
                <a:cs typeface="Arial" panose="020B0604020202020204" pitchFamily="34" charset="0"/>
              </a:rPr>
              <a:t>Introduction screen with static company logo, welcome message from the CEO, brief overview, start button  </a:t>
            </a:r>
            <a:endParaRPr lang="en-US" dirty="0"/>
          </a:p>
        </p:txBody>
      </p:sp>
      <p:sp>
        <p:nvSpPr>
          <p:cNvPr id="24" name="TextBox 23">
            <a:extLst>
              <a:ext uri="{FF2B5EF4-FFF2-40B4-BE49-F238E27FC236}">
                <a16:creationId xmlns:a16="http://schemas.microsoft.com/office/drawing/2014/main" id="{0877F983-5FD6-C54A-56A0-7BB12064FE74}"/>
              </a:ext>
            </a:extLst>
          </p:cNvPr>
          <p:cNvSpPr txBox="1"/>
          <p:nvPr/>
        </p:nvSpPr>
        <p:spPr>
          <a:xfrm>
            <a:off x="653143" y="1163600"/>
            <a:ext cx="6064898" cy="2308324"/>
          </a:xfrm>
          <a:prstGeom prst="rect">
            <a:avLst/>
          </a:prstGeom>
          <a:noFill/>
        </p:spPr>
        <p:txBody>
          <a:bodyPr wrap="square" rtlCol="0">
            <a:spAutoFit/>
          </a:bodyPr>
          <a:lstStyle/>
          <a:p>
            <a:r>
              <a:rPr lang="en-US" b="1" dirty="0"/>
              <a:t>Title: </a:t>
            </a:r>
            <a:r>
              <a:rPr lang="en-CA" dirty="0">
                <a:solidFill>
                  <a:srgbClr val="0E0E0E"/>
                </a:solidFill>
                <a:effectLst/>
                <a:latin typeface=".SF NS"/>
              </a:rPr>
              <a:t>Canadian Tire’s Code of Conduct</a:t>
            </a:r>
          </a:p>
          <a:p>
            <a:r>
              <a:rPr lang="en-US" b="1" dirty="0"/>
              <a:t>Subtitle: </a:t>
            </a:r>
            <a:r>
              <a:rPr lang="en-CA" dirty="0">
                <a:solidFill>
                  <a:srgbClr val="0E0E0E"/>
                </a:solidFill>
                <a:effectLst/>
                <a:latin typeface=".SF NS"/>
              </a:rPr>
              <a:t>A guide to ethical behavior and responsibility.</a:t>
            </a:r>
          </a:p>
          <a:p>
            <a:endParaRPr lang="en-CA" dirty="0">
              <a:solidFill>
                <a:srgbClr val="0E0E0E"/>
              </a:solidFill>
              <a:latin typeface=".SF NS"/>
            </a:endParaRPr>
          </a:p>
          <a:p>
            <a:endParaRPr lang="en-CA" dirty="0">
              <a:solidFill>
                <a:srgbClr val="0E0E0E"/>
              </a:solidFill>
              <a:latin typeface=".SF NS"/>
            </a:endParaRPr>
          </a:p>
          <a:p>
            <a:r>
              <a:rPr lang="en-CA" b="1" dirty="0">
                <a:solidFill>
                  <a:srgbClr val="0E0E0E"/>
                </a:solidFill>
                <a:effectLst/>
                <a:latin typeface=".SF NS"/>
              </a:rPr>
              <a:t>Instruction:</a:t>
            </a:r>
            <a:r>
              <a:rPr lang="en-CA" dirty="0">
                <a:solidFill>
                  <a:srgbClr val="0E0E0E"/>
                </a:solidFill>
                <a:effectLst/>
                <a:latin typeface=".SF NS"/>
              </a:rPr>
              <a:t> “Click next to start your training.”</a:t>
            </a:r>
          </a:p>
          <a:p>
            <a:endParaRPr lang="en-CA" dirty="0">
              <a:solidFill>
                <a:srgbClr val="0E0E0E"/>
              </a:solidFill>
              <a:latin typeface=".SF NS"/>
            </a:endParaRPr>
          </a:p>
          <a:p>
            <a:endParaRPr lang="en-CA" dirty="0">
              <a:solidFill>
                <a:srgbClr val="0E0E0E"/>
              </a:solidFill>
              <a:effectLst/>
              <a:latin typeface=".SF NS"/>
            </a:endParaRPr>
          </a:p>
          <a:p>
            <a:endParaRPr lang="en-US" dirty="0"/>
          </a:p>
        </p:txBody>
      </p:sp>
    </p:spTree>
    <p:extLst>
      <p:ext uri="{BB962C8B-B14F-4D97-AF65-F5344CB8AC3E}">
        <p14:creationId xmlns:p14="http://schemas.microsoft.com/office/powerpoint/2010/main" val="10261825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1BC8B7-DB22-497C-669B-FE0E508A975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989DC64-7A15-7984-2600-D321C14BD3DD}"/>
              </a:ext>
            </a:extLst>
          </p:cNvPr>
          <p:cNvSpPr/>
          <p:nvPr/>
        </p:nvSpPr>
        <p:spPr>
          <a:xfrm>
            <a:off x="273844" y="248412"/>
            <a:ext cx="11644312" cy="4032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5EDFACF6-0A43-0742-73C9-094628E51AFA}"/>
              </a:ext>
            </a:extLst>
          </p:cNvPr>
          <p:cNvSpPr/>
          <p:nvPr/>
        </p:nvSpPr>
        <p:spPr>
          <a:xfrm>
            <a:off x="342900" y="694476"/>
            <a:ext cx="6858000" cy="3105999"/>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23ABFA27-071D-B8C8-552B-271FFB93C3CE}"/>
              </a:ext>
            </a:extLst>
          </p:cNvPr>
          <p:cNvSpPr/>
          <p:nvPr/>
        </p:nvSpPr>
        <p:spPr>
          <a:xfrm>
            <a:off x="7458075" y="694476"/>
            <a:ext cx="4460081" cy="231605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8" name="Table 7">
            <a:extLst>
              <a:ext uri="{FF2B5EF4-FFF2-40B4-BE49-F238E27FC236}">
                <a16:creationId xmlns:a16="http://schemas.microsoft.com/office/drawing/2014/main" id="{789A1C7A-2ED8-355E-0EBC-F308AD737034}"/>
              </a:ext>
            </a:extLst>
          </p:cNvPr>
          <p:cNvGraphicFramePr>
            <a:graphicFrameLocks noGrp="1"/>
          </p:cNvGraphicFramePr>
          <p:nvPr>
            <p:extLst>
              <p:ext uri="{D42A27DB-BD31-4B8C-83A1-F6EECF244321}">
                <p14:modId xmlns:p14="http://schemas.microsoft.com/office/powerpoint/2010/main" val="2392552580"/>
              </p:ext>
            </p:extLst>
          </p:nvPr>
        </p:nvGraphicFramePr>
        <p:xfrm>
          <a:off x="7447658" y="3079533"/>
          <a:ext cx="4391026" cy="2830821"/>
        </p:xfrm>
        <a:graphic>
          <a:graphicData uri="http://schemas.openxmlformats.org/drawingml/2006/table">
            <a:tbl>
              <a:tblPr firstRow="1" bandRow="1">
                <a:tableStyleId>{5C22544A-7EE6-4342-B048-85BDC9FD1C3A}</a:tableStyleId>
              </a:tblPr>
              <a:tblGrid>
                <a:gridCol w="2195513">
                  <a:extLst>
                    <a:ext uri="{9D8B030D-6E8A-4147-A177-3AD203B41FA5}">
                      <a16:colId xmlns:a16="http://schemas.microsoft.com/office/drawing/2014/main" val="639812973"/>
                    </a:ext>
                  </a:extLst>
                </a:gridCol>
                <a:gridCol w="2195513">
                  <a:extLst>
                    <a:ext uri="{9D8B030D-6E8A-4147-A177-3AD203B41FA5}">
                      <a16:colId xmlns:a16="http://schemas.microsoft.com/office/drawing/2014/main" val="2463367939"/>
                    </a:ext>
                  </a:extLst>
                </a:gridCol>
              </a:tblGrid>
              <a:tr h="457166">
                <a:tc gridSpan="2">
                  <a:txBody>
                    <a:bodyPr/>
                    <a:lstStyle/>
                    <a:p>
                      <a:r>
                        <a:rPr lang="en-US" dirty="0"/>
                        <a:t>Media and interactivity</a:t>
                      </a:r>
                    </a:p>
                  </a:txBody>
                  <a:tcPr/>
                </a:tc>
                <a:tc hMerge="1">
                  <a:txBody>
                    <a:bodyPr/>
                    <a:lstStyle/>
                    <a:p>
                      <a:endParaRPr lang="en-US" dirty="0"/>
                    </a:p>
                  </a:txBody>
                  <a:tcPr/>
                </a:tc>
                <a:extLst>
                  <a:ext uri="{0D108BD9-81ED-4DB2-BD59-A6C34878D82A}">
                    <a16:rowId xmlns:a16="http://schemas.microsoft.com/office/drawing/2014/main" val="1755190821"/>
                  </a:ext>
                </a:extLst>
              </a:tr>
              <a:tr h="578733">
                <a:tc>
                  <a:txBody>
                    <a:bodyPr/>
                    <a:lstStyle/>
                    <a:p>
                      <a:r>
                        <a:rPr lang="en-US" sz="1800" kern="1200" dirty="0">
                          <a:solidFill>
                            <a:schemeClr val="dk1"/>
                          </a:solidFill>
                          <a:effectLst/>
                          <a:latin typeface="+mn-lt"/>
                          <a:ea typeface="+mn-ea"/>
                          <a:cs typeface="+mn-cs"/>
                        </a:rPr>
                        <a:t>Canadian Tire logo and tagline</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00001.png </a:t>
                      </a:r>
                      <a:endParaRPr lang="en-US" dirty="0"/>
                    </a:p>
                  </a:txBody>
                  <a:tcPr/>
                </a:tc>
                <a:extLst>
                  <a:ext uri="{0D108BD9-81ED-4DB2-BD59-A6C34878D82A}">
                    <a16:rowId xmlns:a16="http://schemas.microsoft.com/office/drawing/2014/main" val="1893647286"/>
                  </a:ext>
                </a:extLst>
              </a:tr>
              <a:tr h="457166">
                <a:tc>
                  <a:txBody>
                    <a:bodyPr/>
                    <a:lstStyle/>
                    <a:p>
                      <a:r>
                        <a:rPr lang="en-US" sz="1800" kern="1200" dirty="0">
                          <a:solidFill>
                            <a:schemeClr val="dk1"/>
                          </a:solidFill>
                          <a:effectLst/>
                          <a:latin typeface="+mn-lt"/>
                          <a:ea typeface="+mn-ea"/>
                          <a:cs typeface="+mn-cs"/>
                        </a:rPr>
                        <a:t>Voice Over</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trading_Script.mp3 </a:t>
                      </a:r>
                      <a:endParaRPr lang="en-US" dirty="0"/>
                    </a:p>
                  </a:txBody>
                  <a:tcPr/>
                </a:tc>
                <a:extLst>
                  <a:ext uri="{0D108BD9-81ED-4DB2-BD59-A6C34878D82A}">
                    <a16:rowId xmlns:a16="http://schemas.microsoft.com/office/drawing/2014/main" val="1455925698"/>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b="0" kern="1200" dirty="0">
                          <a:solidFill>
                            <a:schemeClr val="dk1"/>
                          </a:solidFill>
                          <a:effectLst/>
                          <a:latin typeface="+mn-lt"/>
                          <a:ea typeface="+mn-ea"/>
                          <a:cs typeface="+mn-cs"/>
                        </a:rPr>
                        <a:t>Graphic Description</a:t>
                      </a:r>
                    </a:p>
                  </a:txBody>
                  <a:tcPr/>
                </a:tc>
                <a:tc>
                  <a:txBody>
                    <a:bodyPr/>
                    <a:lstStyle/>
                    <a:p>
                      <a:r>
                        <a:rPr lang="en-US" dirty="0"/>
                        <a:t>Danger icon before each phrase with</a:t>
                      </a:r>
                    </a:p>
                  </a:txBody>
                  <a:tcPr/>
                </a:tc>
                <a:extLst>
                  <a:ext uri="{0D108BD9-81ED-4DB2-BD59-A6C34878D82A}">
                    <a16:rowId xmlns:a16="http://schemas.microsoft.com/office/drawing/2014/main" val="2733688411"/>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kern="1200" dirty="0">
                        <a:solidFill>
                          <a:schemeClr val="dk1"/>
                        </a:solidFill>
                        <a:effectLst/>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2820722520"/>
                  </a:ext>
                </a:extLst>
              </a:tr>
            </a:tbl>
          </a:graphicData>
        </a:graphic>
      </p:graphicFrame>
      <p:sp>
        <p:nvSpPr>
          <p:cNvPr id="11" name="TextBox 10">
            <a:extLst>
              <a:ext uri="{FF2B5EF4-FFF2-40B4-BE49-F238E27FC236}">
                <a16:creationId xmlns:a16="http://schemas.microsoft.com/office/drawing/2014/main" id="{5AB136B3-0FBD-9096-6419-92E0F0F8766F}"/>
              </a:ext>
            </a:extLst>
          </p:cNvPr>
          <p:cNvSpPr txBox="1"/>
          <p:nvPr/>
        </p:nvSpPr>
        <p:spPr>
          <a:xfrm>
            <a:off x="273845" y="248412"/>
            <a:ext cx="11230296" cy="923330"/>
          </a:xfrm>
          <a:prstGeom prst="rect">
            <a:avLst/>
          </a:prstGeom>
          <a:noFill/>
        </p:spPr>
        <p:txBody>
          <a:bodyPr wrap="square" rtlCol="0">
            <a:spAutoFit/>
          </a:bodyPr>
          <a:lstStyle/>
          <a:p>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Course Title: Commitment 3 &gt; </a:t>
            </a:r>
            <a:r>
              <a:rPr lang="en-CA" b="1" dirty="0">
                <a:solidFill>
                  <a:schemeClr val="bg1"/>
                </a:solidFill>
                <a:effectLst/>
                <a:latin typeface=".SF NS"/>
              </a:rPr>
              <a:t>Insider Trading</a:t>
            </a:r>
            <a:endParaRPr lang="en-CA" dirty="0">
              <a:solidFill>
                <a:schemeClr val="bg1"/>
              </a:solidFill>
              <a:effectLst/>
              <a:latin typeface=".SF NS"/>
            </a:endParaRPr>
          </a:p>
          <a:p>
            <a:endParaRPr lang="en-CA" dirty="0">
              <a:solidFill>
                <a:schemeClr val="bg1"/>
              </a:solidFill>
              <a:effectLst/>
              <a:latin typeface=".SF NS"/>
            </a:endParaRPr>
          </a:p>
          <a:p>
            <a:r>
              <a:rPr lang="en-US" b="1" kern="100" dirty="0">
                <a:solidFill>
                  <a:schemeClr val="bg1"/>
                </a:solidFill>
                <a:latin typeface="Aptos" panose="020B0004020202020204" pitchFamily="34" charset="0"/>
                <a:ea typeface="Aptos" panose="020B0004020202020204" pitchFamily="34" charset="0"/>
                <a:cs typeface="Arial" panose="020B0604020202020204" pitchFamily="34" charset="0"/>
              </a:rPr>
              <a:t> </a:t>
            </a:r>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 </a:t>
            </a:r>
            <a:endParaRPr lang="en-CA" sz="1800"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095D9605-E689-2B43-F77C-48317F5C10CE}"/>
              </a:ext>
            </a:extLst>
          </p:cNvPr>
          <p:cNvSpPr txBox="1"/>
          <p:nvPr/>
        </p:nvSpPr>
        <p:spPr>
          <a:xfrm>
            <a:off x="2197077" y="722940"/>
            <a:ext cx="3149645" cy="369332"/>
          </a:xfrm>
          <a:prstGeom prst="rect">
            <a:avLst/>
          </a:prstGeom>
          <a:noFill/>
        </p:spPr>
        <p:txBody>
          <a:bodyPr wrap="none" rtlCol="0">
            <a:spAutoFit/>
          </a:bodyPr>
          <a:lstStyle/>
          <a:p>
            <a:r>
              <a:rPr lang="en-US" dirty="0">
                <a:solidFill>
                  <a:schemeClr val="bg1">
                    <a:lumMod val="65000"/>
                  </a:schemeClr>
                </a:solidFill>
              </a:rPr>
              <a:t>Screen layout/ On screen text </a:t>
            </a:r>
          </a:p>
        </p:txBody>
      </p:sp>
      <p:graphicFrame>
        <p:nvGraphicFramePr>
          <p:cNvPr id="14" name="Table 13">
            <a:extLst>
              <a:ext uri="{FF2B5EF4-FFF2-40B4-BE49-F238E27FC236}">
                <a16:creationId xmlns:a16="http://schemas.microsoft.com/office/drawing/2014/main" id="{ACBE7482-95A8-B8EA-7C0F-DC606932422D}"/>
              </a:ext>
            </a:extLst>
          </p:cNvPr>
          <p:cNvGraphicFramePr>
            <a:graphicFrameLocks noGrp="1"/>
          </p:cNvGraphicFramePr>
          <p:nvPr/>
        </p:nvGraphicFramePr>
        <p:xfrm>
          <a:off x="342900" y="3871803"/>
          <a:ext cx="6858000" cy="731520"/>
        </p:xfrm>
        <a:graphic>
          <a:graphicData uri="http://schemas.openxmlformats.org/drawingml/2006/table">
            <a:tbl>
              <a:tblPr firstRow="1" bandRow="1">
                <a:tableStyleId>{5C22544A-7EE6-4342-B048-85BDC9FD1C3A}</a:tableStyleId>
              </a:tblPr>
              <a:tblGrid>
                <a:gridCol w="1410744">
                  <a:extLst>
                    <a:ext uri="{9D8B030D-6E8A-4147-A177-3AD203B41FA5}">
                      <a16:colId xmlns:a16="http://schemas.microsoft.com/office/drawing/2014/main" val="4101885158"/>
                    </a:ext>
                  </a:extLst>
                </a:gridCol>
                <a:gridCol w="1277655">
                  <a:extLst>
                    <a:ext uri="{9D8B030D-6E8A-4147-A177-3AD203B41FA5}">
                      <a16:colId xmlns:a16="http://schemas.microsoft.com/office/drawing/2014/main" val="1568312238"/>
                    </a:ext>
                  </a:extLst>
                </a:gridCol>
                <a:gridCol w="1849620">
                  <a:extLst>
                    <a:ext uri="{9D8B030D-6E8A-4147-A177-3AD203B41FA5}">
                      <a16:colId xmlns:a16="http://schemas.microsoft.com/office/drawing/2014/main" val="13374560"/>
                    </a:ext>
                  </a:extLst>
                </a:gridCol>
                <a:gridCol w="2319981">
                  <a:extLst>
                    <a:ext uri="{9D8B030D-6E8A-4147-A177-3AD203B41FA5}">
                      <a16:colId xmlns:a16="http://schemas.microsoft.com/office/drawing/2014/main" val="1318454291"/>
                    </a:ext>
                  </a:extLst>
                </a:gridCol>
              </a:tblGrid>
              <a:tr h="364387">
                <a:tc gridSpan="4">
                  <a:txBody>
                    <a:bodyPr/>
                    <a:lstStyle/>
                    <a:p>
                      <a:r>
                        <a:rPr lang="en-US" dirty="0"/>
                        <a:t>Navigation buttons </a:t>
                      </a:r>
                    </a:p>
                  </a:txBody>
                  <a:tcPr/>
                </a:tc>
                <a:tc hMerge="1">
                  <a:txBody>
                    <a:bodyPr/>
                    <a:lstStyle/>
                    <a:p>
                      <a:endParaRPr lang="en-US" dirty="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55714881"/>
                  </a:ext>
                </a:extLst>
              </a:tr>
              <a:tr h="364387">
                <a:tc>
                  <a:txBody>
                    <a:bodyPr/>
                    <a:lstStyle/>
                    <a:p>
                      <a:r>
                        <a:rPr lang="en-US" dirty="0"/>
                        <a:t>Next </a:t>
                      </a:r>
                    </a:p>
                  </a:txBody>
                  <a:tcPr/>
                </a:tc>
                <a:tc>
                  <a:txBody>
                    <a:bodyPr/>
                    <a:lstStyle/>
                    <a:p>
                      <a:r>
                        <a:rPr lang="en-US" b="0" dirty="0"/>
                        <a:t>Previous</a:t>
                      </a:r>
                      <a:r>
                        <a:rPr lang="en-US" b="1" dirty="0"/>
                        <a:t> </a:t>
                      </a:r>
                    </a:p>
                  </a:txBody>
                  <a:tcPr>
                    <a:lnR w="12700" cap="flat" cmpd="sng" algn="ctr">
                      <a:solidFill>
                        <a:schemeClr val="tx1"/>
                      </a:solidFill>
                      <a:prstDash val="solid"/>
                      <a:round/>
                      <a:headEnd type="none" w="med" len="med"/>
                      <a:tailEnd type="none" w="med" len="med"/>
                    </a:lnR>
                  </a:tcPr>
                </a:tc>
                <a:tc>
                  <a:txBody>
                    <a:bodyPr/>
                    <a:lstStyle/>
                    <a:p>
                      <a:r>
                        <a:rPr lang="en-US" dirty="0"/>
                        <a:t>close</a:t>
                      </a:r>
                    </a:p>
                  </a:txBody>
                  <a:tcPr>
                    <a:lnL w="12700" cap="flat" cmpd="sng" algn="ctr">
                      <a:solidFill>
                        <a:schemeClr val="tx1"/>
                      </a:solidFill>
                      <a:prstDash val="solid"/>
                      <a:round/>
                      <a:headEnd type="none" w="med" len="med"/>
                      <a:tailEnd type="none" w="med" len="med"/>
                    </a:lnL>
                  </a:tcPr>
                </a:tc>
                <a:tc>
                  <a:txBody>
                    <a:bodyPr/>
                    <a:lstStyle/>
                    <a:p>
                      <a:r>
                        <a:rPr lang="en-US" dirty="0">
                          <a:solidFill>
                            <a:schemeClr val="tx1">
                              <a:lumMod val="65000"/>
                              <a:lumOff val="35000"/>
                            </a:schemeClr>
                          </a:solidFill>
                        </a:rPr>
                        <a:t>Advances: By user</a:t>
                      </a:r>
                    </a:p>
                  </a:txBody>
                  <a:tcPr/>
                </a:tc>
                <a:extLst>
                  <a:ext uri="{0D108BD9-81ED-4DB2-BD59-A6C34878D82A}">
                    <a16:rowId xmlns:a16="http://schemas.microsoft.com/office/drawing/2014/main" val="2446138852"/>
                  </a:ext>
                </a:extLst>
              </a:tr>
            </a:tbl>
          </a:graphicData>
        </a:graphic>
      </p:graphicFrame>
      <p:graphicFrame>
        <p:nvGraphicFramePr>
          <p:cNvPr id="16" name="Table 15">
            <a:extLst>
              <a:ext uri="{FF2B5EF4-FFF2-40B4-BE49-F238E27FC236}">
                <a16:creationId xmlns:a16="http://schemas.microsoft.com/office/drawing/2014/main" id="{3795C2EE-BB11-CF12-2B5F-B572BC09364B}"/>
              </a:ext>
            </a:extLst>
          </p:cNvPr>
          <p:cNvGraphicFramePr>
            <a:graphicFrameLocks noGrp="1"/>
          </p:cNvGraphicFramePr>
          <p:nvPr>
            <p:extLst>
              <p:ext uri="{D42A27DB-BD31-4B8C-83A1-F6EECF244321}">
                <p14:modId xmlns:p14="http://schemas.microsoft.com/office/powerpoint/2010/main" val="1729844789"/>
              </p:ext>
            </p:extLst>
          </p:nvPr>
        </p:nvGraphicFramePr>
        <p:xfrm>
          <a:off x="342900" y="4674651"/>
          <a:ext cx="6858000" cy="1959929"/>
        </p:xfrm>
        <a:graphic>
          <a:graphicData uri="http://schemas.openxmlformats.org/drawingml/2006/table">
            <a:tbl>
              <a:tblPr firstRow="1" bandRow="1">
                <a:tableStyleId>{5C22544A-7EE6-4342-B048-85BDC9FD1C3A}</a:tableStyleId>
              </a:tblPr>
              <a:tblGrid>
                <a:gridCol w="6449786">
                  <a:extLst>
                    <a:ext uri="{9D8B030D-6E8A-4147-A177-3AD203B41FA5}">
                      <a16:colId xmlns:a16="http://schemas.microsoft.com/office/drawing/2014/main" val="161448233"/>
                    </a:ext>
                  </a:extLst>
                </a:gridCol>
                <a:gridCol w="408214">
                  <a:extLst>
                    <a:ext uri="{9D8B030D-6E8A-4147-A177-3AD203B41FA5}">
                      <a16:colId xmlns:a16="http://schemas.microsoft.com/office/drawing/2014/main" val="857131784"/>
                    </a:ext>
                  </a:extLst>
                </a:gridCol>
              </a:tblGrid>
              <a:tr h="340768">
                <a:tc>
                  <a:txBody>
                    <a:bodyPr/>
                    <a:lstStyle/>
                    <a:p>
                      <a:r>
                        <a:rPr lang="en-US" dirty="0"/>
                        <a:t>Voice Over</a:t>
                      </a:r>
                    </a:p>
                  </a:txBody>
                  <a:tcPr/>
                </a:tc>
                <a:tc>
                  <a:txBody>
                    <a:bodyPr/>
                    <a:lstStyle/>
                    <a:p>
                      <a:endParaRPr lang="en-US" dirty="0"/>
                    </a:p>
                  </a:txBody>
                  <a:tcPr/>
                </a:tc>
                <a:extLst>
                  <a:ext uri="{0D108BD9-81ED-4DB2-BD59-A6C34878D82A}">
                    <a16:rowId xmlns:a16="http://schemas.microsoft.com/office/drawing/2014/main" val="444259247"/>
                  </a:ext>
                </a:extLst>
              </a:tr>
              <a:tr h="1594169">
                <a:tc>
                  <a:txBody>
                    <a:bodyPr/>
                    <a:lstStyle/>
                    <a:p>
                      <a:r>
                        <a:rPr lang="en-CA" sz="1500" kern="1200" dirty="0">
                          <a:solidFill>
                            <a:schemeClr val="dk1"/>
                          </a:solidFill>
                          <a:effectLst/>
                          <a:latin typeface="+mn-lt"/>
                          <a:ea typeface="+mn-ea"/>
                          <a:cs typeface="+mn-cs"/>
                        </a:rPr>
                        <a:t>Using confidential information for personal financial gain is illegal and unethical. Employees must never share or act on non-public information to trade company stocks or assist others in doing so. Keep in mind to:  never use confidential or non-public information for personal financial gain, never share insider information with others for trading purposes and Report any suspected insider trading activities to compliance or legal teams.</a:t>
                      </a:r>
                    </a:p>
                  </a:txBody>
                  <a:tcPr/>
                </a:tc>
                <a:tc>
                  <a:txBody>
                    <a:bodyPr/>
                    <a:lstStyle/>
                    <a:p>
                      <a:endParaRPr lang="en-US" dirty="0"/>
                    </a:p>
                  </a:txBody>
                  <a:tcPr/>
                </a:tc>
                <a:extLst>
                  <a:ext uri="{0D108BD9-81ED-4DB2-BD59-A6C34878D82A}">
                    <a16:rowId xmlns:a16="http://schemas.microsoft.com/office/drawing/2014/main" val="1372340830"/>
                  </a:ext>
                </a:extLst>
              </a:tr>
            </a:tbl>
          </a:graphicData>
        </a:graphic>
      </p:graphicFrame>
      <p:sp>
        <p:nvSpPr>
          <p:cNvPr id="17" name="TextBox 16">
            <a:extLst>
              <a:ext uri="{FF2B5EF4-FFF2-40B4-BE49-F238E27FC236}">
                <a16:creationId xmlns:a16="http://schemas.microsoft.com/office/drawing/2014/main" id="{E6F32F7F-396D-F8F5-83FC-F47A33680295}"/>
              </a:ext>
            </a:extLst>
          </p:cNvPr>
          <p:cNvSpPr txBox="1"/>
          <p:nvPr/>
        </p:nvSpPr>
        <p:spPr>
          <a:xfrm>
            <a:off x="9141007" y="248412"/>
            <a:ext cx="1989438" cy="369332"/>
          </a:xfrm>
          <a:prstGeom prst="rect">
            <a:avLst/>
          </a:prstGeom>
          <a:noFill/>
        </p:spPr>
        <p:txBody>
          <a:bodyPr wrap="square" rtlCol="0">
            <a:spAutoFit/>
          </a:bodyPr>
          <a:lstStyle/>
          <a:p>
            <a:r>
              <a:rPr lang="en-US" dirty="0">
                <a:solidFill>
                  <a:schemeClr val="bg1"/>
                </a:solidFill>
              </a:rPr>
              <a:t>Screen ID: 04-003 </a:t>
            </a:r>
          </a:p>
        </p:txBody>
      </p:sp>
      <p:cxnSp>
        <p:nvCxnSpPr>
          <p:cNvPr id="19" name="Straight Connector 18">
            <a:extLst>
              <a:ext uri="{FF2B5EF4-FFF2-40B4-BE49-F238E27FC236}">
                <a16:creationId xmlns:a16="http://schemas.microsoft.com/office/drawing/2014/main" id="{A7A298AB-F49A-317B-DCF5-20980951C113}"/>
              </a:ext>
            </a:extLst>
          </p:cNvPr>
          <p:cNvCxnSpPr/>
          <p:nvPr/>
        </p:nvCxnSpPr>
        <p:spPr>
          <a:xfrm>
            <a:off x="8600303" y="248411"/>
            <a:ext cx="0" cy="403201"/>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025C5AAD-2804-ABEB-44B8-6CD863D88CD5}"/>
              </a:ext>
            </a:extLst>
          </p:cNvPr>
          <p:cNvSpPr/>
          <p:nvPr/>
        </p:nvSpPr>
        <p:spPr>
          <a:xfrm>
            <a:off x="7458075" y="708708"/>
            <a:ext cx="4460081" cy="35509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t>Notes </a:t>
            </a:r>
          </a:p>
        </p:txBody>
      </p:sp>
      <p:sp>
        <p:nvSpPr>
          <p:cNvPr id="22" name="TextBox 21">
            <a:extLst>
              <a:ext uri="{FF2B5EF4-FFF2-40B4-BE49-F238E27FC236}">
                <a16:creationId xmlns:a16="http://schemas.microsoft.com/office/drawing/2014/main" id="{1914214B-B1DE-A7CD-ABF6-2C886D1114C6}"/>
              </a:ext>
            </a:extLst>
          </p:cNvPr>
          <p:cNvSpPr txBox="1"/>
          <p:nvPr/>
        </p:nvSpPr>
        <p:spPr>
          <a:xfrm>
            <a:off x="7511143" y="1172025"/>
            <a:ext cx="4277778" cy="2308324"/>
          </a:xfrm>
          <a:prstGeom prst="rect">
            <a:avLst/>
          </a:prstGeom>
          <a:noFill/>
        </p:spPr>
        <p:txBody>
          <a:bodyPr wrap="square" rtlCol="0">
            <a:spAutoFit/>
          </a:bodyPr>
          <a:lstStyle/>
          <a:p>
            <a:r>
              <a:rPr lang="en-CA" b="1" dirty="0">
                <a:solidFill>
                  <a:srgbClr val="0E0E0E"/>
                </a:solidFill>
                <a:effectLst/>
                <a:latin typeface=".SF NS"/>
              </a:rPr>
              <a:t>Interaction Type: </a:t>
            </a:r>
            <a:r>
              <a:rPr lang="en-CA" dirty="0">
                <a:solidFill>
                  <a:srgbClr val="0E0E0E"/>
                </a:solidFill>
                <a:effectLst/>
                <a:latin typeface=".SF NS"/>
              </a:rPr>
              <a:t>Text/ image </a:t>
            </a:r>
          </a:p>
          <a:p>
            <a:endParaRPr lang="en-CA" dirty="0">
              <a:solidFill>
                <a:srgbClr val="0E0E0E"/>
              </a:solidFill>
              <a:effectLst/>
              <a:latin typeface=".SF NS"/>
            </a:endParaRPr>
          </a:p>
          <a:p>
            <a:r>
              <a:rPr lang="en-CA" b="1" dirty="0">
                <a:solidFill>
                  <a:srgbClr val="0E0E0E"/>
                </a:solidFill>
                <a:effectLst/>
                <a:latin typeface=".SF NS"/>
              </a:rPr>
              <a:t>Screen Functionality: </a:t>
            </a:r>
            <a:r>
              <a:rPr lang="en-CA" dirty="0">
                <a:solidFill>
                  <a:srgbClr val="0E0E0E"/>
                </a:solidFill>
                <a:effectLst/>
                <a:latin typeface=".SF NS"/>
              </a:rPr>
              <a:t>written </a:t>
            </a:r>
            <a:r>
              <a:rPr lang="en-CA" dirty="0">
                <a:solidFill>
                  <a:srgbClr val="0E0E0E"/>
                </a:solidFill>
                <a:latin typeface=".SF NS"/>
              </a:rPr>
              <a:t>g</a:t>
            </a:r>
            <a:r>
              <a:rPr lang="en-CA" dirty="0">
                <a:solidFill>
                  <a:srgbClr val="0E0E0E"/>
                </a:solidFill>
                <a:effectLst/>
                <a:latin typeface=".SF NS"/>
              </a:rPr>
              <a:t>uidelines on preventing insider trading and the illegal use of non-public information.</a:t>
            </a:r>
          </a:p>
          <a:p>
            <a:endParaRPr lang="en-CA" dirty="0">
              <a:solidFill>
                <a:srgbClr val="0E0E0E"/>
              </a:solidFill>
              <a:effectLst/>
              <a:latin typeface=".SF NS"/>
            </a:endParaRPr>
          </a:p>
          <a:p>
            <a:endParaRPr lang="en-CA" dirty="0">
              <a:solidFill>
                <a:srgbClr val="0E0E0E"/>
              </a:solidFill>
              <a:effectLst/>
              <a:latin typeface=".SF NS"/>
            </a:endParaRPr>
          </a:p>
          <a:p>
            <a:endParaRPr lang="en-CA" dirty="0">
              <a:solidFill>
                <a:srgbClr val="0E0E0E"/>
              </a:solidFill>
              <a:effectLst/>
              <a:latin typeface=".SF NS"/>
            </a:endParaRPr>
          </a:p>
        </p:txBody>
      </p:sp>
      <p:sp>
        <p:nvSpPr>
          <p:cNvPr id="24" name="TextBox 23">
            <a:extLst>
              <a:ext uri="{FF2B5EF4-FFF2-40B4-BE49-F238E27FC236}">
                <a16:creationId xmlns:a16="http://schemas.microsoft.com/office/drawing/2014/main" id="{8C7793AD-EAC9-32A1-F987-3EA90AE5E3F2}"/>
              </a:ext>
            </a:extLst>
          </p:cNvPr>
          <p:cNvSpPr txBox="1"/>
          <p:nvPr/>
        </p:nvSpPr>
        <p:spPr>
          <a:xfrm>
            <a:off x="653143" y="1163600"/>
            <a:ext cx="6064898" cy="2862322"/>
          </a:xfrm>
          <a:prstGeom prst="rect">
            <a:avLst/>
          </a:prstGeom>
          <a:noFill/>
        </p:spPr>
        <p:txBody>
          <a:bodyPr wrap="square" rtlCol="0">
            <a:spAutoFit/>
          </a:bodyPr>
          <a:lstStyle/>
          <a:p>
            <a:r>
              <a:rPr lang="en-US" b="1" dirty="0"/>
              <a:t>Title: </a:t>
            </a:r>
            <a:r>
              <a:rPr lang="en-CA" dirty="0">
                <a:solidFill>
                  <a:srgbClr val="0E0E0E"/>
                </a:solidFill>
                <a:effectLst/>
                <a:latin typeface=".SF NS"/>
              </a:rPr>
              <a:t>Insider Trading</a:t>
            </a:r>
          </a:p>
          <a:p>
            <a:endParaRPr lang="en-CA" dirty="0">
              <a:solidFill>
                <a:srgbClr val="0E0E0E"/>
              </a:solidFill>
              <a:latin typeface=".SF NS"/>
            </a:endParaRPr>
          </a:p>
          <a:p>
            <a:r>
              <a:rPr lang="en-US" sz="1800" b="1" dirty="0">
                <a:effectLst/>
                <a:latin typeface="Aptos" panose="020B0004020202020204" pitchFamily="34" charset="0"/>
                <a:ea typeface="Aptos" panose="020B0004020202020204" pitchFamily="34" charset="0"/>
                <a:cs typeface="Arial" panose="020B0604020202020204" pitchFamily="34" charset="0"/>
              </a:rPr>
              <a:t>Text</a:t>
            </a:r>
            <a:r>
              <a:rPr lang="en-US" sz="1800" dirty="0">
                <a:effectLst/>
                <a:latin typeface="Aptos" panose="020B0004020202020204" pitchFamily="34" charset="0"/>
                <a:ea typeface="Aptos" panose="020B0004020202020204" pitchFamily="34" charset="0"/>
                <a:cs typeface="Arial" panose="020B0604020202020204" pitchFamily="34" charset="0"/>
              </a:rPr>
              <a:t>:</a:t>
            </a:r>
          </a:p>
          <a:p>
            <a:r>
              <a:rPr lang="en-CA" dirty="0">
                <a:solidFill>
                  <a:srgbClr val="0E0E0E"/>
                </a:solidFill>
                <a:effectLst/>
                <a:latin typeface=".SF NS"/>
              </a:rPr>
              <a:t>• Do not use confidential or non-public information for personal financial gain</a:t>
            </a:r>
          </a:p>
          <a:p>
            <a:r>
              <a:rPr lang="en-CA" dirty="0">
                <a:solidFill>
                  <a:srgbClr val="0E0E0E"/>
                </a:solidFill>
                <a:effectLst/>
                <a:latin typeface=".SF NS"/>
              </a:rPr>
              <a:t>• Do not share insider information with others for trading purposes</a:t>
            </a:r>
          </a:p>
          <a:p>
            <a:r>
              <a:rPr lang="en-CA" dirty="0">
                <a:solidFill>
                  <a:srgbClr val="0E0E0E"/>
                </a:solidFill>
                <a:effectLst/>
                <a:latin typeface=".SF NS"/>
              </a:rPr>
              <a:t>• Report any suspected insider trading activities to compliance or legal teams</a:t>
            </a:r>
          </a:p>
          <a:p>
            <a:endParaRPr lang="en-US" dirty="0"/>
          </a:p>
        </p:txBody>
      </p:sp>
    </p:spTree>
    <p:extLst>
      <p:ext uri="{BB962C8B-B14F-4D97-AF65-F5344CB8AC3E}">
        <p14:creationId xmlns:p14="http://schemas.microsoft.com/office/powerpoint/2010/main" val="30886629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5D3B53-3C12-3624-367B-050DEB56DC4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8457C75-D09B-D6E7-5A2E-171397AA297D}"/>
              </a:ext>
            </a:extLst>
          </p:cNvPr>
          <p:cNvSpPr/>
          <p:nvPr/>
        </p:nvSpPr>
        <p:spPr>
          <a:xfrm>
            <a:off x="273844" y="248412"/>
            <a:ext cx="11644312" cy="4032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92E02F6E-5500-AF9A-75DB-38906DFD6242}"/>
              </a:ext>
            </a:extLst>
          </p:cNvPr>
          <p:cNvSpPr/>
          <p:nvPr/>
        </p:nvSpPr>
        <p:spPr>
          <a:xfrm>
            <a:off x="342900" y="694476"/>
            <a:ext cx="6858000" cy="3105999"/>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D32C931-31B3-5FBD-25FE-DAC4862BC925}"/>
              </a:ext>
            </a:extLst>
          </p:cNvPr>
          <p:cNvSpPr/>
          <p:nvPr/>
        </p:nvSpPr>
        <p:spPr>
          <a:xfrm>
            <a:off x="7458075" y="694476"/>
            <a:ext cx="4460081" cy="231605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8" name="Table 7">
            <a:extLst>
              <a:ext uri="{FF2B5EF4-FFF2-40B4-BE49-F238E27FC236}">
                <a16:creationId xmlns:a16="http://schemas.microsoft.com/office/drawing/2014/main" id="{3DE854CD-70D0-5F1B-2D9C-F99BCE3CF94A}"/>
              </a:ext>
            </a:extLst>
          </p:cNvPr>
          <p:cNvGraphicFramePr>
            <a:graphicFrameLocks noGrp="1"/>
          </p:cNvGraphicFramePr>
          <p:nvPr>
            <p:extLst>
              <p:ext uri="{D42A27DB-BD31-4B8C-83A1-F6EECF244321}">
                <p14:modId xmlns:p14="http://schemas.microsoft.com/office/powerpoint/2010/main" val="4153707182"/>
              </p:ext>
            </p:extLst>
          </p:nvPr>
        </p:nvGraphicFramePr>
        <p:xfrm>
          <a:off x="7447658" y="3079533"/>
          <a:ext cx="4391026" cy="3009984"/>
        </p:xfrm>
        <a:graphic>
          <a:graphicData uri="http://schemas.openxmlformats.org/drawingml/2006/table">
            <a:tbl>
              <a:tblPr firstRow="1" bandRow="1">
                <a:tableStyleId>{5C22544A-7EE6-4342-B048-85BDC9FD1C3A}</a:tableStyleId>
              </a:tblPr>
              <a:tblGrid>
                <a:gridCol w="2195513">
                  <a:extLst>
                    <a:ext uri="{9D8B030D-6E8A-4147-A177-3AD203B41FA5}">
                      <a16:colId xmlns:a16="http://schemas.microsoft.com/office/drawing/2014/main" val="639812973"/>
                    </a:ext>
                  </a:extLst>
                </a:gridCol>
                <a:gridCol w="2195513">
                  <a:extLst>
                    <a:ext uri="{9D8B030D-6E8A-4147-A177-3AD203B41FA5}">
                      <a16:colId xmlns:a16="http://schemas.microsoft.com/office/drawing/2014/main" val="2463367939"/>
                    </a:ext>
                  </a:extLst>
                </a:gridCol>
              </a:tblGrid>
              <a:tr h="457166">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Media and interactivity</a:t>
                      </a:r>
                    </a:p>
                    <a:p>
                      <a:endParaRPr lang="en-US" dirty="0"/>
                    </a:p>
                  </a:txBody>
                  <a:tcPr/>
                </a:tc>
                <a:tc hMerge="1">
                  <a:txBody>
                    <a:bodyPr/>
                    <a:lstStyle/>
                    <a:p>
                      <a:endParaRPr lang="en-US" dirty="0"/>
                    </a:p>
                  </a:txBody>
                  <a:tcPr/>
                </a:tc>
                <a:extLst>
                  <a:ext uri="{0D108BD9-81ED-4DB2-BD59-A6C34878D82A}">
                    <a16:rowId xmlns:a16="http://schemas.microsoft.com/office/drawing/2014/main" val="1755190821"/>
                  </a:ext>
                </a:extLst>
              </a:tr>
              <a:tr h="578733">
                <a:tc>
                  <a:txBody>
                    <a:bodyPr/>
                    <a:lstStyle/>
                    <a:p>
                      <a:r>
                        <a:rPr lang="en-US" sz="1800" kern="1200" dirty="0">
                          <a:solidFill>
                            <a:schemeClr val="dk1"/>
                          </a:solidFill>
                          <a:effectLst/>
                          <a:latin typeface="+mn-lt"/>
                          <a:ea typeface="+mn-ea"/>
                          <a:cs typeface="+mn-cs"/>
                        </a:rPr>
                        <a:t>Canadian Tire logo and tagline</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00001.png </a:t>
                      </a:r>
                      <a:endParaRPr lang="en-US" dirty="0"/>
                    </a:p>
                  </a:txBody>
                  <a:tcPr/>
                </a:tc>
                <a:extLst>
                  <a:ext uri="{0D108BD9-81ED-4DB2-BD59-A6C34878D82A}">
                    <a16:rowId xmlns:a16="http://schemas.microsoft.com/office/drawing/2014/main" val="1893647286"/>
                  </a:ext>
                </a:extLst>
              </a:tr>
              <a:tr h="457166">
                <a:tc>
                  <a:txBody>
                    <a:bodyPr/>
                    <a:lstStyle/>
                    <a:p>
                      <a:r>
                        <a:rPr lang="en-US" sz="1800" kern="1200" dirty="0">
                          <a:solidFill>
                            <a:schemeClr val="dk1"/>
                          </a:solidFill>
                          <a:effectLst/>
                          <a:latin typeface="+mn-lt"/>
                          <a:ea typeface="+mn-ea"/>
                          <a:cs typeface="+mn-cs"/>
                        </a:rPr>
                        <a:t>Voice Over</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activity_Script.mp3 </a:t>
                      </a:r>
                      <a:endParaRPr lang="en-US" dirty="0"/>
                    </a:p>
                  </a:txBody>
                  <a:tcPr/>
                </a:tc>
                <a:extLst>
                  <a:ext uri="{0D108BD9-81ED-4DB2-BD59-A6C34878D82A}">
                    <a16:rowId xmlns:a16="http://schemas.microsoft.com/office/drawing/2014/main" val="1455925698"/>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kern="1200" dirty="0">
                        <a:solidFill>
                          <a:schemeClr val="dk1"/>
                        </a:solidFill>
                        <a:effectLst/>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2733688411"/>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kern="1200" dirty="0">
                        <a:solidFill>
                          <a:schemeClr val="dk1"/>
                        </a:solidFill>
                        <a:effectLst/>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2820722520"/>
                  </a:ext>
                </a:extLst>
              </a:tr>
            </a:tbl>
          </a:graphicData>
        </a:graphic>
      </p:graphicFrame>
      <p:sp>
        <p:nvSpPr>
          <p:cNvPr id="11" name="TextBox 10">
            <a:extLst>
              <a:ext uri="{FF2B5EF4-FFF2-40B4-BE49-F238E27FC236}">
                <a16:creationId xmlns:a16="http://schemas.microsoft.com/office/drawing/2014/main" id="{3BC05815-2981-36A2-6061-9C67056038D4}"/>
              </a:ext>
            </a:extLst>
          </p:cNvPr>
          <p:cNvSpPr txBox="1"/>
          <p:nvPr/>
        </p:nvSpPr>
        <p:spPr>
          <a:xfrm>
            <a:off x="273845" y="248412"/>
            <a:ext cx="11230296" cy="1200329"/>
          </a:xfrm>
          <a:prstGeom prst="rect">
            <a:avLst/>
          </a:prstGeom>
          <a:noFill/>
        </p:spPr>
        <p:txBody>
          <a:bodyPr wrap="square" rtlCol="0">
            <a:spAutoFit/>
          </a:bodyPr>
          <a:lstStyle/>
          <a:p>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Course Title: Commitment 3  &gt; </a:t>
            </a:r>
            <a:r>
              <a:rPr lang="en-CA" b="1" dirty="0">
                <a:solidFill>
                  <a:schemeClr val="bg1"/>
                </a:solidFill>
                <a:effectLst/>
                <a:latin typeface=".SF NS"/>
              </a:rPr>
              <a:t>Illegal Activities</a:t>
            </a:r>
            <a:endParaRPr lang="en-CA" dirty="0">
              <a:solidFill>
                <a:schemeClr val="bg1"/>
              </a:solidFill>
              <a:effectLst/>
              <a:latin typeface=".SF NS"/>
            </a:endParaRPr>
          </a:p>
          <a:p>
            <a:endParaRPr lang="en-CA" dirty="0">
              <a:solidFill>
                <a:schemeClr val="bg1"/>
              </a:solidFill>
              <a:effectLst/>
              <a:latin typeface=".SF NS"/>
            </a:endParaRPr>
          </a:p>
          <a:p>
            <a:endParaRPr lang="en-CA" dirty="0">
              <a:solidFill>
                <a:schemeClr val="bg1"/>
              </a:solidFill>
              <a:effectLst/>
              <a:latin typeface=".SF NS"/>
            </a:endParaRPr>
          </a:p>
          <a:p>
            <a:r>
              <a:rPr lang="en-US" b="1" kern="100" dirty="0">
                <a:solidFill>
                  <a:schemeClr val="bg1"/>
                </a:solidFill>
                <a:latin typeface="Aptos" panose="020B0004020202020204" pitchFamily="34" charset="0"/>
                <a:ea typeface="Aptos" panose="020B0004020202020204" pitchFamily="34" charset="0"/>
                <a:cs typeface="Arial" panose="020B0604020202020204" pitchFamily="34" charset="0"/>
              </a:rPr>
              <a:t> </a:t>
            </a:r>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 </a:t>
            </a:r>
            <a:endParaRPr lang="en-CA" sz="1800"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77949764-F0D4-026F-B367-39F4011FE7C3}"/>
              </a:ext>
            </a:extLst>
          </p:cNvPr>
          <p:cNvSpPr txBox="1"/>
          <p:nvPr/>
        </p:nvSpPr>
        <p:spPr>
          <a:xfrm>
            <a:off x="2197077" y="722940"/>
            <a:ext cx="3149645" cy="369332"/>
          </a:xfrm>
          <a:prstGeom prst="rect">
            <a:avLst/>
          </a:prstGeom>
          <a:noFill/>
        </p:spPr>
        <p:txBody>
          <a:bodyPr wrap="none" rtlCol="0">
            <a:spAutoFit/>
          </a:bodyPr>
          <a:lstStyle/>
          <a:p>
            <a:r>
              <a:rPr lang="en-US" dirty="0">
                <a:solidFill>
                  <a:schemeClr val="bg1">
                    <a:lumMod val="65000"/>
                  </a:schemeClr>
                </a:solidFill>
              </a:rPr>
              <a:t>Screen layout/ On screen text </a:t>
            </a:r>
          </a:p>
        </p:txBody>
      </p:sp>
      <p:graphicFrame>
        <p:nvGraphicFramePr>
          <p:cNvPr id="14" name="Table 13">
            <a:extLst>
              <a:ext uri="{FF2B5EF4-FFF2-40B4-BE49-F238E27FC236}">
                <a16:creationId xmlns:a16="http://schemas.microsoft.com/office/drawing/2014/main" id="{5A56D988-E990-F2E1-7B67-EFA5BB65088E}"/>
              </a:ext>
            </a:extLst>
          </p:cNvPr>
          <p:cNvGraphicFramePr>
            <a:graphicFrameLocks noGrp="1"/>
          </p:cNvGraphicFramePr>
          <p:nvPr/>
        </p:nvGraphicFramePr>
        <p:xfrm>
          <a:off x="342900" y="3871803"/>
          <a:ext cx="6858000" cy="731520"/>
        </p:xfrm>
        <a:graphic>
          <a:graphicData uri="http://schemas.openxmlformats.org/drawingml/2006/table">
            <a:tbl>
              <a:tblPr firstRow="1" bandRow="1">
                <a:tableStyleId>{5C22544A-7EE6-4342-B048-85BDC9FD1C3A}</a:tableStyleId>
              </a:tblPr>
              <a:tblGrid>
                <a:gridCol w="1410744">
                  <a:extLst>
                    <a:ext uri="{9D8B030D-6E8A-4147-A177-3AD203B41FA5}">
                      <a16:colId xmlns:a16="http://schemas.microsoft.com/office/drawing/2014/main" val="4101885158"/>
                    </a:ext>
                  </a:extLst>
                </a:gridCol>
                <a:gridCol w="1277655">
                  <a:extLst>
                    <a:ext uri="{9D8B030D-6E8A-4147-A177-3AD203B41FA5}">
                      <a16:colId xmlns:a16="http://schemas.microsoft.com/office/drawing/2014/main" val="1568312238"/>
                    </a:ext>
                  </a:extLst>
                </a:gridCol>
                <a:gridCol w="1849620">
                  <a:extLst>
                    <a:ext uri="{9D8B030D-6E8A-4147-A177-3AD203B41FA5}">
                      <a16:colId xmlns:a16="http://schemas.microsoft.com/office/drawing/2014/main" val="13374560"/>
                    </a:ext>
                  </a:extLst>
                </a:gridCol>
                <a:gridCol w="2319981">
                  <a:extLst>
                    <a:ext uri="{9D8B030D-6E8A-4147-A177-3AD203B41FA5}">
                      <a16:colId xmlns:a16="http://schemas.microsoft.com/office/drawing/2014/main" val="1318454291"/>
                    </a:ext>
                  </a:extLst>
                </a:gridCol>
              </a:tblGrid>
              <a:tr h="364387">
                <a:tc gridSpan="4">
                  <a:txBody>
                    <a:bodyPr/>
                    <a:lstStyle/>
                    <a:p>
                      <a:r>
                        <a:rPr lang="en-US" dirty="0"/>
                        <a:t>Navigation buttons </a:t>
                      </a:r>
                    </a:p>
                  </a:txBody>
                  <a:tcPr/>
                </a:tc>
                <a:tc hMerge="1">
                  <a:txBody>
                    <a:bodyPr/>
                    <a:lstStyle/>
                    <a:p>
                      <a:endParaRPr lang="en-US" dirty="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55714881"/>
                  </a:ext>
                </a:extLst>
              </a:tr>
              <a:tr h="364387">
                <a:tc>
                  <a:txBody>
                    <a:bodyPr/>
                    <a:lstStyle/>
                    <a:p>
                      <a:r>
                        <a:rPr lang="en-US" dirty="0"/>
                        <a:t>Next </a:t>
                      </a:r>
                    </a:p>
                  </a:txBody>
                  <a:tcPr/>
                </a:tc>
                <a:tc>
                  <a:txBody>
                    <a:bodyPr/>
                    <a:lstStyle/>
                    <a:p>
                      <a:r>
                        <a:rPr lang="en-US" b="0" dirty="0"/>
                        <a:t>Previous</a:t>
                      </a:r>
                      <a:r>
                        <a:rPr lang="en-US" b="1" dirty="0"/>
                        <a:t> </a:t>
                      </a:r>
                    </a:p>
                  </a:txBody>
                  <a:tcPr>
                    <a:lnR w="12700" cap="flat" cmpd="sng" algn="ctr">
                      <a:solidFill>
                        <a:schemeClr val="tx1"/>
                      </a:solidFill>
                      <a:prstDash val="solid"/>
                      <a:round/>
                      <a:headEnd type="none" w="med" len="med"/>
                      <a:tailEnd type="none" w="med" len="med"/>
                    </a:lnR>
                  </a:tcPr>
                </a:tc>
                <a:tc>
                  <a:txBody>
                    <a:bodyPr/>
                    <a:lstStyle/>
                    <a:p>
                      <a:r>
                        <a:rPr lang="en-US" dirty="0"/>
                        <a:t>close</a:t>
                      </a:r>
                    </a:p>
                  </a:txBody>
                  <a:tcPr>
                    <a:lnL w="12700" cap="flat" cmpd="sng" algn="ctr">
                      <a:solidFill>
                        <a:schemeClr val="tx1"/>
                      </a:solidFill>
                      <a:prstDash val="solid"/>
                      <a:round/>
                      <a:headEnd type="none" w="med" len="med"/>
                      <a:tailEnd type="none" w="med" len="med"/>
                    </a:lnL>
                  </a:tcPr>
                </a:tc>
                <a:tc>
                  <a:txBody>
                    <a:bodyPr/>
                    <a:lstStyle/>
                    <a:p>
                      <a:r>
                        <a:rPr lang="en-US" dirty="0">
                          <a:solidFill>
                            <a:schemeClr val="tx1">
                              <a:lumMod val="65000"/>
                              <a:lumOff val="35000"/>
                            </a:schemeClr>
                          </a:solidFill>
                        </a:rPr>
                        <a:t>Advances: By user</a:t>
                      </a:r>
                    </a:p>
                  </a:txBody>
                  <a:tcPr/>
                </a:tc>
                <a:extLst>
                  <a:ext uri="{0D108BD9-81ED-4DB2-BD59-A6C34878D82A}">
                    <a16:rowId xmlns:a16="http://schemas.microsoft.com/office/drawing/2014/main" val="2446138852"/>
                  </a:ext>
                </a:extLst>
              </a:tr>
            </a:tbl>
          </a:graphicData>
        </a:graphic>
      </p:graphicFrame>
      <p:graphicFrame>
        <p:nvGraphicFramePr>
          <p:cNvPr id="16" name="Table 15">
            <a:extLst>
              <a:ext uri="{FF2B5EF4-FFF2-40B4-BE49-F238E27FC236}">
                <a16:creationId xmlns:a16="http://schemas.microsoft.com/office/drawing/2014/main" id="{29F02102-5054-EB55-D649-04BF3428399D}"/>
              </a:ext>
            </a:extLst>
          </p:cNvPr>
          <p:cNvGraphicFramePr>
            <a:graphicFrameLocks noGrp="1"/>
          </p:cNvGraphicFramePr>
          <p:nvPr>
            <p:extLst>
              <p:ext uri="{D42A27DB-BD31-4B8C-83A1-F6EECF244321}">
                <p14:modId xmlns:p14="http://schemas.microsoft.com/office/powerpoint/2010/main" val="2784003575"/>
              </p:ext>
            </p:extLst>
          </p:nvPr>
        </p:nvGraphicFramePr>
        <p:xfrm>
          <a:off x="342900" y="4674651"/>
          <a:ext cx="6858000" cy="1959929"/>
        </p:xfrm>
        <a:graphic>
          <a:graphicData uri="http://schemas.openxmlformats.org/drawingml/2006/table">
            <a:tbl>
              <a:tblPr firstRow="1" bandRow="1">
                <a:tableStyleId>{5C22544A-7EE6-4342-B048-85BDC9FD1C3A}</a:tableStyleId>
              </a:tblPr>
              <a:tblGrid>
                <a:gridCol w="6449786">
                  <a:extLst>
                    <a:ext uri="{9D8B030D-6E8A-4147-A177-3AD203B41FA5}">
                      <a16:colId xmlns:a16="http://schemas.microsoft.com/office/drawing/2014/main" val="161448233"/>
                    </a:ext>
                  </a:extLst>
                </a:gridCol>
                <a:gridCol w="408214">
                  <a:extLst>
                    <a:ext uri="{9D8B030D-6E8A-4147-A177-3AD203B41FA5}">
                      <a16:colId xmlns:a16="http://schemas.microsoft.com/office/drawing/2014/main" val="857131784"/>
                    </a:ext>
                  </a:extLst>
                </a:gridCol>
              </a:tblGrid>
              <a:tr h="340768">
                <a:tc>
                  <a:txBody>
                    <a:bodyPr/>
                    <a:lstStyle/>
                    <a:p>
                      <a:r>
                        <a:rPr lang="en-US" dirty="0"/>
                        <a:t>Voice Over</a:t>
                      </a:r>
                    </a:p>
                  </a:txBody>
                  <a:tcPr/>
                </a:tc>
                <a:tc>
                  <a:txBody>
                    <a:bodyPr/>
                    <a:lstStyle/>
                    <a:p>
                      <a:endParaRPr lang="en-US" dirty="0"/>
                    </a:p>
                  </a:txBody>
                  <a:tcPr/>
                </a:tc>
                <a:extLst>
                  <a:ext uri="{0D108BD9-81ED-4DB2-BD59-A6C34878D82A}">
                    <a16:rowId xmlns:a16="http://schemas.microsoft.com/office/drawing/2014/main" val="444259247"/>
                  </a:ext>
                </a:extLst>
              </a:tr>
              <a:tr h="1594169">
                <a:tc>
                  <a:txBody>
                    <a:bodyPr/>
                    <a:lstStyle/>
                    <a:p>
                      <a:r>
                        <a:rPr lang="en-CA" sz="1600" kern="1200" dirty="0">
                          <a:solidFill>
                            <a:schemeClr val="dk1"/>
                          </a:solidFill>
                          <a:effectLst/>
                          <a:latin typeface="+mn-lt"/>
                          <a:ea typeface="+mn-ea"/>
                          <a:cs typeface="+mn-cs"/>
                        </a:rPr>
                        <a:t>Employees must comply with all local, national, and international laws. This includes regulations related to anti-money laundering, fraud, and other illegal activities. Don’t forget to </a:t>
                      </a:r>
                      <a:r>
                        <a:rPr lang="en-CA" sz="1600" dirty="0">
                          <a:solidFill>
                            <a:srgbClr val="0E0E0E"/>
                          </a:solidFill>
                          <a:effectLst/>
                          <a:latin typeface=".SF NS"/>
                        </a:rPr>
                        <a:t>Follow all legal and company policies to prevent fraud and illegal activities, Report suspicious or illegal activities immediately and Ensure that all transactions are documented clearly and accurately.</a:t>
                      </a:r>
                    </a:p>
                  </a:txBody>
                  <a:tcPr/>
                </a:tc>
                <a:tc>
                  <a:txBody>
                    <a:bodyPr/>
                    <a:lstStyle/>
                    <a:p>
                      <a:endParaRPr lang="en-US" dirty="0"/>
                    </a:p>
                  </a:txBody>
                  <a:tcPr/>
                </a:tc>
                <a:extLst>
                  <a:ext uri="{0D108BD9-81ED-4DB2-BD59-A6C34878D82A}">
                    <a16:rowId xmlns:a16="http://schemas.microsoft.com/office/drawing/2014/main" val="1372340830"/>
                  </a:ext>
                </a:extLst>
              </a:tr>
            </a:tbl>
          </a:graphicData>
        </a:graphic>
      </p:graphicFrame>
      <p:sp>
        <p:nvSpPr>
          <p:cNvPr id="17" name="TextBox 16">
            <a:extLst>
              <a:ext uri="{FF2B5EF4-FFF2-40B4-BE49-F238E27FC236}">
                <a16:creationId xmlns:a16="http://schemas.microsoft.com/office/drawing/2014/main" id="{7AED5DC2-44A8-43B8-B03C-013639C07247}"/>
              </a:ext>
            </a:extLst>
          </p:cNvPr>
          <p:cNvSpPr txBox="1"/>
          <p:nvPr/>
        </p:nvSpPr>
        <p:spPr>
          <a:xfrm>
            <a:off x="9141007" y="248412"/>
            <a:ext cx="1989438" cy="369332"/>
          </a:xfrm>
          <a:prstGeom prst="rect">
            <a:avLst/>
          </a:prstGeom>
          <a:noFill/>
        </p:spPr>
        <p:txBody>
          <a:bodyPr wrap="square" rtlCol="0">
            <a:spAutoFit/>
          </a:bodyPr>
          <a:lstStyle/>
          <a:p>
            <a:r>
              <a:rPr lang="en-US" dirty="0">
                <a:solidFill>
                  <a:schemeClr val="bg1"/>
                </a:solidFill>
              </a:rPr>
              <a:t>Screen ID: 04-004 </a:t>
            </a:r>
          </a:p>
        </p:txBody>
      </p:sp>
      <p:cxnSp>
        <p:nvCxnSpPr>
          <p:cNvPr id="19" name="Straight Connector 18">
            <a:extLst>
              <a:ext uri="{FF2B5EF4-FFF2-40B4-BE49-F238E27FC236}">
                <a16:creationId xmlns:a16="http://schemas.microsoft.com/office/drawing/2014/main" id="{915AE5D5-AD5E-D640-3945-CEDEA4521B98}"/>
              </a:ext>
            </a:extLst>
          </p:cNvPr>
          <p:cNvCxnSpPr/>
          <p:nvPr/>
        </p:nvCxnSpPr>
        <p:spPr>
          <a:xfrm>
            <a:off x="8600303" y="248411"/>
            <a:ext cx="0" cy="403201"/>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00016393-3C6E-C9AF-343A-E8045835D678}"/>
              </a:ext>
            </a:extLst>
          </p:cNvPr>
          <p:cNvSpPr/>
          <p:nvPr/>
        </p:nvSpPr>
        <p:spPr>
          <a:xfrm>
            <a:off x="7458075" y="708708"/>
            <a:ext cx="4460081" cy="35509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t>Notes </a:t>
            </a:r>
          </a:p>
        </p:txBody>
      </p:sp>
      <p:sp>
        <p:nvSpPr>
          <p:cNvPr id="22" name="TextBox 21">
            <a:extLst>
              <a:ext uri="{FF2B5EF4-FFF2-40B4-BE49-F238E27FC236}">
                <a16:creationId xmlns:a16="http://schemas.microsoft.com/office/drawing/2014/main" id="{F2BDDA25-B2E2-78E6-E047-327D6EADDFC7}"/>
              </a:ext>
            </a:extLst>
          </p:cNvPr>
          <p:cNvSpPr txBox="1"/>
          <p:nvPr/>
        </p:nvSpPr>
        <p:spPr>
          <a:xfrm>
            <a:off x="7622504" y="1264735"/>
            <a:ext cx="4301138" cy="2308324"/>
          </a:xfrm>
          <a:prstGeom prst="rect">
            <a:avLst/>
          </a:prstGeom>
          <a:noFill/>
        </p:spPr>
        <p:txBody>
          <a:bodyPr wrap="square" rtlCol="0">
            <a:spAutoFit/>
          </a:bodyPr>
          <a:lstStyle/>
          <a:p>
            <a:r>
              <a:rPr lang="en-CA" b="1" dirty="0">
                <a:solidFill>
                  <a:srgbClr val="0E0E0E"/>
                </a:solidFill>
                <a:effectLst/>
                <a:latin typeface=".SF NS"/>
              </a:rPr>
              <a:t>Interaction Type: </a:t>
            </a:r>
            <a:r>
              <a:rPr lang="en-CA" dirty="0">
                <a:solidFill>
                  <a:srgbClr val="0E0E0E"/>
                </a:solidFill>
                <a:effectLst/>
                <a:latin typeface=".SF NS"/>
              </a:rPr>
              <a:t>Text/ image </a:t>
            </a:r>
          </a:p>
          <a:p>
            <a:endParaRPr lang="en-CA" dirty="0">
              <a:solidFill>
                <a:srgbClr val="0E0E0E"/>
              </a:solidFill>
              <a:effectLst/>
              <a:latin typeface=".SF NS"/>
            </a:endParaRPr>
          </a:p>
          <a:p>
            <a:r>
              <a:rPr lang="en-CA" b="1" dirty="0">
                <a:solidFill>
                  <a:srgbClr val="0E0E0E"/>
                </a:solidFill>
                <a:effectLst/>
                <a:latin typeface=".SF NS"/>
              </a:rPr>
              <a:t>Screen Functionality: </a:t>
            </a:r>
            <a:r>
              <a:rPr lang="en-CA" dirty="0">
                <a:solidFill>
                  <a:srgbClr val="0E0E0E"/>
                </a:solidFill>
                <a:effectLst/>
                <a:latin typeface=".SF NS"/>
              </a:rPr>
              <a:t>Overview of laws regarding anti-money laundering, fraud, and other illegal activities.</a:t>
            </a:r>
          </a:p>
          <a:p>
            <a:endParaRPr lang="en-CA" dirty="0">
              <a:solidFill>
                <a:srgbClr val="0E0E0E"/>
              </a:solidFill>
              <a:effectLst/>
              <a:latin typeface=".SF NS"/>
            </a:endParaRPr>
          </a:p>
          <a:p>
            <a:endParaRPr lang="en-CA" dirty="0">
              <a:solidFill>
                <a:srgbClr val="0E0E0E"/>
              </a:solidFill>
              <a:effectLst/>
              <a:latin typeface=".SF NS"/>
            </a:endParaRPr>
          </a:p>
          <a:p>
            <a:endParaRPr lang="en-CA" dirty="0">
              <a:solidFill>
                <a:srgbClr val="0E0E0E"/>
              </a:solidFill>
              <a:effectLst/>
              <a:latin typeface=".SF NS"/>
            </a:endParaRPr>
          </a:p>
        </p:txBody>
      </p:sp>
      <p:sp>
        <p:nvSpPr>
          <p:cNvPr id="24" name="TextBox 23">
            <a:extLst>
              <a:ext uri="{FF2B5EF4-FFF2-40B4-BE49-F238E27FC236}">
                <a16:creationId xmlns:a16="http://schemas.microsoft.com/office/drawing/2014/main" id="{E3C74E90-56F5-9B86-3E69-4660E4C429A7}"/>
              </a:ext>
            </a:extLst>
          </p:cNvPr>
          <p:cNvSpPr txBox="1"/>
          <p:nvPr/>
        </p:nvSpPr>
        <p:spPr>
          <a:xfrm>
            <a:off x="739450" y="1229111"/>
            <a:ext cx="6064898" cy="2862322"/>
          </a:xfrm>
          <a:prstGeom prst="rect">
            <a:avLst/>
          </a:prstGeom>
          <a:noFill/>
        </p:spPr>
        <p:txBody>
          <a:bodyPr wrap="square" rtlCol="0">
            <a:spAutoFit/>
          </a:bodyPr>
          <a:lstStyle/>
          <a:p>
            <a:r>
              <a:rPr lang="en-US" b="1" dirty="0"/>
              <a:t>Title: </a:t>
            </a:r>
            <a:r>
              <a:rPr lang="en-CA" dirty="0">
                <a:solidFill>
                  <a:srgbClr val="0E0E0E"/>
                </a:solidFill>
                <a:effectLst/>
                <a:latin typeface=".SF NS"/>
              </a:rPr>
              <a:t>Illegal activities </a:t>
            </a:r>
          </a:p>
          <a:p>
            <a:endParaRPr lang="en-CA" dirty="0">
              <a:solidFill>
                <a:srgbClr val="0E0E0E"/>
              </a:solidFill>
              <a:latin typeface=".SF NS"/>
            </a:endParaRPr>
          </a:p>
          <a:p>
            <a:r>
              <a:rPr lang="en-US" sz="1800" b="1" dirty="0">
                <a:effectLst/>
                <a:latin typeface="Aptos" panose="020B0004020202020204" pitchFamily="34" charset="0"/>
                <a:ea typeface="Aptos" panose="020B0004020202020204" pitchFamily="34" charset="0"/>
                <a:cs typeface="Arial" panose="020B0604020202020204" pitchFamily="34" charset="0"/>
              </a:rPr>
              <a:t>Text</a:t>
            </a:r>
            <a:r>
              <a:rPr lang="en-US" sz="1800" dirty="0">
                <a:effectLst/>
                <a:latin typeface="Aptos" panose="020B0004020202020204" pitchFamily="34" charset="0"/>
                <a:ea typeface="Aptos" panose="020B0004020202020204" pitchFamily="34" charset="0"/>
                <a:cs typeface="Arial" panose="020B0604020202020204" pitchFamily="34" charset="0"/>
              </a:rPr>
              <a:t>:</a:t>
            </a:r>
          </a:p>
          <a:p>
            <a:r>
              <a:rPr lang="en-CA" dirty="0">
                <a:solidFill>
                  <a:srgbClr val="0E0E0E"/>
                </a:solidFill>
                <a:effectLst/>
                <a:latin typeface=".SF NS"/>
              </a:rPr>
              <a:t>• Follow all legal and company policies to prevent fraud and illegal activities.</a:t>
            </a:r>
          </a:p>
          <a:p>
            <a:r>
              <a:rPr lang="en-CA" dirty="0">
                <a:solidFill>
                  <a:srgbClr val="0E0E0E"/>
                </a:solidFill>
                <a:effectLst/>
                <a:latin typeface=".SF NS"/>
              </a:rPr>
              <a:t>• Report suspicious or illegal activities immediately.</a:t>
            </a:r>
          </a:p>
          <a:p>
            <a:r>
              <a:rPr lang="en-CA" dirty="0">
                <a:solidFill>
                  <a:srgbClr val="0E0E0E"/>
                </a:solidFill>
                <a:effectLst/>
                <a:latin typeface=".SF NS"/>
              </a:rPr>
              <a:t>• Ensure that all transactions are documented clearly and accurately.</a:t>
            </a:r>
          </a:p>
          <a:p>
            <a:endParaRPr lang="en-CA" dirty="0">
              <a:solidFill>
                <a:srgbClr val="0E0E0E"/>
              </a:solidFill>
              <a:effectLst/>
              <a:latin typeface=".SF NS"/>
            </a:endParaRPr>
          </a:p>
          <a:p>
            <a:endParaRPr lang="en-US" dirty="0"/>
          </a:p>
        </p:txBody>
      </p:sp>
    </p:spTree>
    <p:extLst>
      <p:ext uri="{BB962C8B-B14F-4D97-AF65-F5344CB8AC3E}">
        <p14:creationId xmlns:p14="http://schemas.microsoft.com/office/powerpoint/2010/main" val="35358669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8C2440-6CBC-0F1B-C0E7-59A1989FCBE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B31ACBC-FD43-3A5B-49BE-08F8D4FA9532}"/>
              </a:ext>
            </a:extLst>
          </p:cNvPr>
          <p:cNvSpPr/>
          <p:nvPr/>
        </p:nvSpPr>
        <p:spPr>
          <a:xfrm>
            <a:off x="273844" y="248412"/>
            <a:ext cx="11644312" cy="4032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CEAF3BEF-8701-19F3-EC0A-E01DDA61E936}"/>
              </a:ext>
            </a:extLst>
          </p:cNvPr>
          <p:cNvSpPr/>
          <p:nvPr/>
        </p:nvSpPr>
        <p:spPr>
          <a:xfrm>
            <a:off x="342900" y="694476"/>
            <a:ext cx="6858000" cy="3105999"/>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4576D1F1-2B10-0E6B-60A6-72F1D438422D}"/>
              </a:ext>
            </a:extLst>
          </p:cNvPr>
          <p:cNvSpPr/>
          <p:nvPr/>
        </p:nvSpPr>
        <p:spPr>
          <a:xfrm>
            <a:off x="7458075" y="694476"/>
            <a:ext cx="4460081" cy="231605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8" name="Table 7">
            <a:extLst>
              <a:ext uri="{FF2B5EF4-FFF2-40B4-BE49-F238E27FC236}">
                <a16:creationId xmlns:a16="http://schemas.microsoft.com/office/drawing/2014/main" id="{9E37C3E7-EC3B-447F-3FF2-B96C45052470}"/>
              </a:ext>
            </a:extLst>
          </p:cNvPr>
          <p:cNvGraphicFramePr>
            <a:graphicFrameLocks noGrp="1"/>
          </p:cNvGraphicFramePr>
          <p:nvPr>
            <p:extLst>
              <p:ext uri="{D42A27DB-BD31-4B8C-83A1-F6EECF244321}">
                <p14:modId xmlns:p14="http://schemas.microsoft.com/office/powerpoint/2010/main" val="905038151"/>
              </p:ext>
            </p:extLst>
          </p:nvPr>
        </p:nvGraphicFramePr>
        <p:xfrm>
          <a:off x="7447658" y="3079533"/>
          <a:ext cx="4391026" cy="3009984"/>
        </p:xfrm>
        <a:graphic>
          <a:graphicData uri="http://schemas.openxmlformats.org/drawingml/2006/table">
            <a:tbl>
              <a:tblPr firstRow="1" bandRow="1">
                <a:tableStyleId>{5C22544A-7EE6-4342-B048-85BDC9FD1C3A}</a:tableStyleId>
              </a:tblPr>
              <a:tblGrid>
                <a:gridCol w="2195513">
                  <a:extLst>
                    <a:ext uri="{9D8B030D-6E8A-4147-A177-3AD203B41FA5}">
                      <a16:colId xmlns:a16="http://schemas.microsoft.com/office/drawing/2014/main" val="639812973"/>
                    </a:ext>
                  </a:extLst>
                </a:gridCol>
                <a:gridCol w="2195513">
                  <a:extLst>
                    <a:ext uri="{9D8B030D-6E8A-4147-A177-3AD203B41FA5}">
                      <a16:colId xmlns:a16="http://schemas.microsoft.com/office/drawing/2014/main" val="2463367939"/>
                    </a:ext>
                  </a:extLst>
                </a:gridCol>
              </a:tblGrid>
              <a:tr h="457166">
                <a:tc gridSpan="2">
                  <a:txBody>
                    <a:bodyPr/>
                    <a:lstStyle/>
                    <a:p>
                      <a:r>
                        <a:rPr lang="en-US" dirty="0"/>
                        <a:t>Media and interactivity</a:t>
                      </a:r>
                    </a:p>
                  </a:txBody>
                  <a:tcPr/>
                </a:tc>
                <a:tc hMerge="1">
                  <a:txBody>
                    <a:bodyPr/>
                    <a:lstStyle/>
                    <a:p>
                      <a:endParaRPr lang="en-US" dirty="0"/>
                    </a:p>
                  </a:txBody>
                  <a:tcPr/>
                </a:tc>
                <a:extLst>
                  <a:ext uri="{0D108BD9-81ED-4DB2-BD59-A6C34878D82A}">
                    <a16:rowId xmlns:a16="http://schemas.microsoft.com/office/drawing/2014/main" val="1755190821"/>
                  </a:ext>
                </a:extLst>
              </a:tr>
              <a:tr h="578733">
                <a:tc>
                  <a:txBody>
                    <a:bodyPr/>
                    <a:lstStyle/>
                    <a:p>
                      <a:r>
                        <a:rPr lang="en-US" sz="1800" kern="1200" dirty="0">
                          <a:solidFill>
                            <a:schemeClr val="dk1"/>
                          </a:solidFill>
                          <a:effectLst/>
                          <a:latin typeface="+mn-lt"/>
                          <a:ea typeface="+mn-ea"/>
                          <a:cs typeface="+mn-cs"/>
                        </a:rPr>
                        <a:t>Canadian Tire logo and tagline</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00001.png </a:t>
                      </a:r>
                      <a:endParaRPr lang="en-US" dirty="0"/>
                    </a:p>
                  </a:txBody>
                  <a:tcPr/>
                </a:tc>
                <a:extLst>
                  <a:ext uri="{0D108BD9-81ED-4DB2-BD59-A6C34878D82A}">
                    <a16:rowId xmlns:a16="http://schemas.microsoft.com/office/drawing/2014/main" val="1893647286"/>
                  </a:ext>
                </a:extLst>
              </a:tr>
              <a:tr h="457166">
                <a:tc>
                  <a:txBody>
                    <a:bodyPr/>
                    <a:lstStyle/>
                    <a:p>
                      <a:r>
                        <a:rPr lang="en-US" sz="1800" kern="1200" dirty="0">
                          <a:solidFill>
                            <a:schemeClr val="dk1"/>
                          </a:solidFill>
                          <a:effectLst/>
                          <a:latin typeface="+mn-lt"/>
                          <a:ea typeface="+mn-ea"/>
                          <a:cs typeface="+mn-cs"/>
                        </a:rPr>
                        <a:t>Voice Over</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advertising_Script.mp3 </a:t>
                      </a:r>
                      <a:endParaRPr lang="en-US" dirty="0"/>
                    </a:p>
                  </a:txBody>
                  <a:tcPr/>
                </a:tc>
                <a:extLst>
                  <a:ext uri="{0D108BD9-81ED-4DB2-BD59-A6C34878D82A}">
                    <a16:rowId xmlns:a16="http://schemas.microsoft.com/office/drawing/2014/main" val="1455925698"/>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kern="1200" dirty="0">
                        <a:solidFill>
                          <a:schemeClr val="dk1"/>
                        </a:solidFill>
                        <a:effectLst/>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2733688411"/>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kern="1200" dirty="0">
                        <a:solidFill>
                          <a:schemeClr val="dk1"/>
                        </a:solidFill>
                        <a:effectLst/>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2820722520"/>
                  </a:ext>
                </a:extLst>
              </a:tr>
            </a:tbl>
          </a:graphicData>
        </a:graphic>
      </p:graphicFrame>
      <p:sp>
        <p:nvSpPr>
          <p:cNvPr id="11" name="TextBox 10">
            <a:extLst>
              <a:ext uri="{FF2B5EF4-FFF2-40B4-BE49-F238E27FC236}">
                <a16:creationId xmlns:a16="http://schemas.microsoft.com/office/drawing/2014/main" id="{1FF98554-27A7-F949-90D7-A9C61DA5F374}"/>
              </a:ext>
            </a:extLst>
          </p:cNvPr>
          <p:cNvSpPr txBox="1"/>
          <p:nvPr/>
        </p:nvSpPr>
        <p:spPr>
          <a:xfrm>
            <a:off x="273845" y="248412"/>
            <a:ext cx="11230296" cy="1754326"/>
          </a:xfrm>
          <a:prstGeom prst="rect">
            <a:avLst/>
          </a:prstGeom>
          <a:noFill/>
        </p:spPr>
        <p:txBody>
          <a:bodyPr wrap="square" rtlCol="0">
            <a:spAutoFit/>
          </a:bodyPr>
          <a:lstStyle/>
          <a:p>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Course Title: Commitment 3 &gt; Responsible Advertising</a:t>
            </a:r>
          </a:p>
          <a:p>
            <a:endPar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a:p>
            <a:endParaRPr lang="en-CA" dirty="0">
              <a:solidFill>
                <a:schemeClr val="bg1"/>
              </a:solidFill>
              <a:effectLst/>
              <a:latin typeface=".SF NS"/>
            </a:endParaRPr>
          </a:p>
          <a:p>
            <a:endParaRPr lang="en-CA" dirty="0">
              <a:solidFill>
                <a:schemeClr val="bg1"/>
              </a:solidFill>
              <a:effectLst/>
              <a:latin typeface=".SF NS"/>
            </a:endParaRPr>
          </a:p>
          <a:p>
            <a:endParaRPr lang="en-CA" dirty="0">
              <a:solidFill>
                <a:schemeClr val="bg1"/>
              </a:solidFill>
              <a:effectLst/>
              <a:latin typeface=".SF NS"/>
            </a:endParaRPr>
          </a:p>
          <a:p>
            <a:r>
              <a:rPr lang="en-US" b="1" kern="100" dirty="0">
                <a:solidFill>
                  <a:schemeClr val="bg1"/>
                </a:solidFill>
                <a:latin typeface="Aptos" panose="020B0004020202020204" pitchFamily="34" charset="0"/>
                <a:ea typeface="Aptos" panose="020B0004020202020204" pitchFamily="34" charset="0"/>
                <a:cs typeface="Arial" panose="020B0604020202020204" pitchFamily="34" charset="0"/>
              </a:rPr>
              <a:t> </a:t>
            </a:r>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 </a:t>
            </a:r>
            <a:endParaRPr lang="en-CA" sz="1800"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E0280676-FB6F-87FD-DCD7-A6DA489B288B}"/>
              </a:ext>
            </a:extLst>
          </p:cNvPr>
          <p:cNvSpPr txBox="1"/>
          <p:nvPr/>
        </p:nvSpPr>
        <p:spPr>
          <a:xfrm>
            <a:off x="2197077" y="722940"/>
            <a:ext cx="3149645" cy="369332"/>
          </a:xfrm>
          <a:prstGeom prst="rect">
            <a:avLst/>
          </a:prstGeom>
          <a:noFill/>
        </p:spPr>
        <p:txBody>
          <a:bodyPr wrap="none" rtlCol="0">
            <a:spAutoFit/>
          </a:bodyPr>
          <a:lstStyle/>
          <a:p>
            <a:r>
              <a:rPr lang="en-US" dirty="0">
                <a:solidFill>
                  <a:schemeClr val="bg1">
                    <a:lumMod val="65000"/>
                  </a:schemeClr>
                </a:solidFill>
              </a:rPr>
              <a:t>Screen layout/ On screen text </a:t>
            </a:r>
          </a:p>
        </p:txBody>
      </p:sp>
      <p:graphicFrame>
        <p:nvGraphicFramePr>
          <p:cNvPr id="14" name="Table 13">
            <a:extLst>
              <a:ext uri="{FF2B5EF4-FFF2-40B4-BE49-F238E27FC236}">
                <a16:creationId xmlns:a16="http://schemas.microsoft.com/office/drawing/2014/main" id="{838675DE-D841-0F35-B017-F503071C2DAC}"/>
              </a:ext>
            </a:extLst>
          </p:cNvPr>
          <p:cNvGraphicFramePr>
            <a:graphicFrameLocks noGrp="1"/>
          </p:cNvGraphicFramePr>
          <p:nvPr/>
        </p:nvGraphicFramePr>
        <p:xfrm>
          <a:off x="342900" y="3871803"/>
          <a:ext cx="6858000" cy="731520"/>
        </p:xfrm>
        <a:graphic>
          <a:graphicData uri="http://schemas.openxmlformats.org/drawingml/2006/table">
            <a:tbl>
              <a:tblPr firstRow="1" bandRow="1">
                <a:tableStyleId>{5C22544A-7EE6-4342-B048-85BDC9FD1C3A}</a:tableStyleId>
              </a:tblPr>
              <a:tblGrid>
                <a:gridCol w="1410744">
                  <a:extLst>
                    <a:ext uri="{9D8B030D-6E8A-4147-A177-3AD203B41FA5}">
                      <a16:colId xmlns:a16="http://schemas.microsoft.com/office/drawing/2014/main" val="4101885158"/>
                    </a:ext>
                  </a:extLst>
                </a:gridCol>
                <a:gridCol w="1277655">
                  <a:extLst>
                    <a:ext uri="{9D8B030D-6E8A-4147-A177-3AD203B41FA5}">
                      <a16:colId xmlns:a16="http://schemas.microsoft.com/office/drawing/2014/main" val="1568312238"/>
                    </a:ext>
                  </a:extLst>
                </a:gridCol>
                <a:gridCol w="1849620">
                  <a:extLst>
                    <a:ext uri="{9D8B030D-6E8A-4147-A177-3AD203B41FA5}">
                      <a16:colId xmlns:a16="http://schemas.microsoft.com/office/drawing/2014/main" val="13374560"/>
                    </a:ext>
                  </a:extLst>
                </a:gridCol>
                <a:gridCol w="2319981">
                  <a:extLst>
                    <a:ext uri="{9D8B030D-6E8A-4147-A177-3AD203B41FA5}">
                      <a16:colId xmlns:a16="http://schemas.microsoft.com/office/drawing/2014/main" val="1318454291"/>
                    </a:ext>
                  </a:extLst>
                </a:gridCol>
              </a:tblGrid>
              <a:tr h="364387">
                <a:tc gridSpan="4">
                  <a:txBody>
                    <a:bodyPr/>
                    <a:lstStyle/>
                    <a:p>
                      <a:r>
                        <a:rPr lang="en-US" dirty="0"/>
                        <a:t>Navigation buttons </a:t>
                      </a:r>
                    </a:p>
                  </a:txBody>
                  <a:tcPr/>
                </a:tc>
                <a:tc hMerge="1">
                  <a:txBody>
                    <a:bodyPr/>
                    <a:lstStyle/>
                    <a:p>
                      <a:endParaRPr lang="en-US" dirty="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55714881"/>
                  </a:ext>
                </a:extLst>
              </a:tr>
              <a:tr h="364387">
                <a:tc>
                  <a:txBody>
                    <a:bodyPr/>
                    <a:lstStyle/>
                    <a:p>
                      <a:r>
                        <a:rPr lang="en-US" dirty="0"/>
                        <a:t>Next </a:t>
                      </a:r>
                    </a:p>
                  </a:txBody>
                  <a:tcPr/>
                </a:tc>
                <a:tc>
                  <a:txBody>
                    <a:bodyPr/>
                    <a:lstStyle/>
                    <a:p>
                      <a:r>
                        <a:rPr lang="en-US" b="0" dirty="0"/>
                        <a:t>Previous</a:t>
                      </a:r>
                      <a:r>
                        <a:rPr lang="en-US" b="1" dirty="0"/>
                        <a:t> </a:t>
                      </a:r>
                    </a:p>
                  </a:txBody>
                  <a:tcPr>
                    <a:lnR w="12700" cap="flat" cmpd="sng" algn="ctr">
                      <a:solidFill>
                        <a:schemeClr val="tx1"/>
                      </a:solidFill>
                      <a:prstDash val="solid"/>
                      <a:round/>
                      <a:headEnd type="none" w="med" len="med"/>
                      <a:tailEnd type="none" w="med" len="med"/>
                    </a:lnR>
                  </a:tcPr>
                </a:tc>
                <a:tc>
                  <a:txBody>
                    <a:bodyPr/>
                    <a:lstStyle/>
                    <a:p>
                      <a:r>
                        <a:rPr lang="en-US" dirty="0"/>
                        <a:t>close</a:t>
                      </a:r>
                    </a:p>
                  </a:txBody>
                  <a:tcPr>
                    <a:lnL w="12700" cap="flat" cmpd="sng" algn="ctr">
                      <a:solidFill>
                        <a:schemeClr val="tx1"/>
                      </a:solidFill>
                      <a:prstDash val="solid"/>
                      <a:round/>
                      <a:headEnd type="none" w="med" len="med"/>
                      <a:tailEnd type="none" w="med" len="med"/>
                    </a:lnL>
                  </a:tcPr>
                </a:tc>
                <a:tc>
                  <a:txBody>
                    <a:bodyPr/>
                    <a:lstStyle/>
                    <a:p>
                      <a:r>
                        <a:rPr lang="en-US" dirty="0">
                          <a:solidFill>
                            <a:schemeClr val="tx1">
                              <a:lumMod val="65000"/>
                              <a:lumOff val="35000"/>
                            </a:schemeClr>
                          </a:solidFill>
                        </a:rPr>
                        <a:t>Advances: By user</a:t>
                      </a:r>
                    </a:p>
                  </a:txBody>
                  <a:tcPr/>
                </a:tc>
                <a:extLst>
                  <a:ext uri="{0D108BD9-81ED-4DB2-BD59-A6C34878D82A}">
                    <a16:rowId xmlns:a16="http://schemas.microsoft.com/office/drawing/2014/main" val="2446138852"/>
                  </a:ext>
                </a:extLst>
              </a:tr>
            </a:tbl>
          </a:graphicData>
        </a:graphic>
      </p:graphicFrame>
      <p:graphicFrame>
        <p:nvGraphicFramePr>
          <p:cNvPr id="16" name="Table 15">
            <a:extLst>
              <a:ext uri="{FF2B5EF4-FFF2-40B4-BE49-F238E27FC236}">
                <a16:creationId xmlns:a16="http://schemas.microsoft.com/office/drawing/2014/main" id="{5A85A432-355F-DE0B-9FEE-EF710BCE324A}"/>
              </a:ext>
            </a:extLst>
          </p:cNvPr>
          <p:cNvGraphicFramePr>
            <a:graphicFrameLocks noGrp="1"/>
          </p:cNvGraphicFramePr>
          <p:nvPr>
            <p:extLst>
              <p:ext uri="{D42A27DB-BD31-4B8C-83A1-F6EECF244321}">
                <p14:modId xmlns:p14="http://schemas.microsoft.com/office/powerpoint/2010/main" val="829153393"/>
              </p:ext>
            </p:extLst>
          </p:nvPr>
        </p:nvGraphicFramePr>
        <p:xfrm>
          <a:off x="342900" y="4674651"/>
          <a:ext cx="6858000" cy="1959929"/>
        </p:xfrm>
        <a:graphic>
          <a:graphicData uri="http://schemas.openxmlformats.org/drawingml/2006/table">
            <a:tbl>
              <a:tblPr firstRow="1" bandRow="1">
                <a:tableStyleId>{5C22544A-7EE6-4342-B048-85BDC9FD1C3A}</a:tableStyleId>
              </a:tblPr>
              <a:tblGrid>
                <a:gridCol w="6449786">
                  <a:extLst>
                    <a:ext uri="{9D8B030D-6E8A-4147-A177-3AD203B41FA5}">
                      <a16:colId xmlns:a16="http://schemas.microsoft.com/office/drawing/2014/main" val="161448233"/>
                    </a:ext>
                  </a:extLst>
                </a:gridCol>
                <a:gridCol w="408214">
                  <a:extLst>
                    <a:ext uri="{9D8B030D-6E8A-4147-A177-3AD203B41FA5}">
                      <a16:colId xmlns:a16="http://schemas.microsoft.com/office/drawing/2014/main" val="857131784"/>
                    </a:ext>
                  </a:extLst>
                </a:gridCol>
              </a:tblGrid>
              <a:tr h="340768">
                <a:tc>
                  <a:txBody>
                    <a:bodyPr/>
                    <a:lstStyle/>
                    <a:p>
                      <a:r>
                        <a:rPr lang="en-US" dirty="0"/>
                        <a:t>Voice Over</a:t>
                      </a:r>
                    </a:p>
                  </a:txBody>
                  <a:tcPr/>
                </a:tc>
                <a:tc>
                  <a:txBody>
                    <a:bodyPr/>
                    <a:lstStyle/>
                    <a:p>
                      <a:endParaRPr lang="en-US" dirty="0"/>
                    </a:p>
                  </a:txBody>
                  <a:tcPr/>
                </a:tc>
                <a:extLst>
                  <a:ext uri="{0D108BD9-81ED-4DB2-BD59-A6C34878D82A}">
                    <a16:rowId xmlns:a16="http://schemas.microsoft.com/office/drawing/2014/main" val="444259247"/>
                  </a:ext>
                </a:extLst>
              </a:tr>
              <a:tr h="1594169">
                <a:tc>
                  <a:txBody>
                    <a:bodyPr/>
                    <a:lstStyle/>
                    <a:p>
                      <a:r>
                        <a:rPr lang="en-CA" sz="1600" kern="1200" dirty="0">
                          <a:solidFill>
                            <a:schemeClr val="dk1"/>
                          </a:solidFill>
                          <a:effectLst/>
                          <a:latin typeface="+mn-lt"/>
                          <a:ea typeface="+mn-ea"/>
                          <a:cs typeface="+mn-cs"/>
                        </a:rPr>
                        <a:t>Our advertising and marketing practices must always be fair and truthful. Misleading customers, exaggerating claims, or misrepresenting products is unacceptable. Make sure </a:t>
                      </a:r>
                      <a:r>
                        <a:rPr lang="en-CA" sz="1600" dirty="0">
                          <a:solidFill>
                            <a:srgbClr val="0E0E0E"/>
                          </a:solidFill>
                          <a:effectLst/>
                          <a:latin typeface=".SF NS"/>
                        </a:rPr>
                        <a:t>that all advertising and marketing materials are honest and clear, Never mislead customers about prices, availability, or product features and always Comply with all consumer protection laws and standards.</a:t>
                      </a:r>
                      <a:endParaRPr lang="en-CA" sz="1600" kern="1200" dirty="0">
                        <a:solidFill>
                          <a:schemeClr val="dk1"/>
                        </a:solidFill>
                        <a:effectLst/>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1372340830"/>
                  </a:ext>
                </a:extLst>
              </a:tr>
            </a:tbl>
          </a:graphicData>
        </a:graphic>
      </p:graphicFrame>
      <p:sp>
        <p:nvSpPr>
          <p:cNvPr id="17" name="TextBox 16">
            <a:extLst>
              <a:ext uri="{FF2B5EF4-FFF2-40B4-BE49-F238E27FC236}">
                <a16:creationId xmlns:a16="http://schemas.microsoft.com/office/drawing/2014/main" id="{348A1574-62A7-54B1-E29F-86E60D4A5033}"/>
              </a:ext>
            </a:extLst>
          </p:cNvPr>
          <p:cNvSpPr txBox="1"/>
          <p:nvPr/>
        </p:nvSpPr>
        <p:spPr>
          <a:xfrm>
            <a:off x="9141007" y="248412"/>
            <a:ext cx="1989438" cy="369332"/>
          </a:xfrm>
          <a:prstGeom prst="rect">
            <a:avLst/>
          </a:prstGeom>
          <a:noFill/>
        </p:spPr>
        <p:txBody>
          <a:bodyPr wrap="square" rtlCol="0">
            <a:spAutoFit/>
          </a:bodyPr>
          <a:lstStyle/>
          <a:p>
            <a:r>
              <a:rPr lang="en-US" dirty="0">
                <a:solidFill>
                  <a:schemeClr val="bg1"/>
                </a:solidFill>
              </a:rPr>
              <a:t>Screen ID: 04-005 </a:t>
            </a:r>
          </a:p>
        </p:txBody>
      </p:sp>
      <p:cxnSp>
        <p:nvCxnSpPr>
          <p:cNvPr id="19" name="Straight Connector 18">
            <a:extLst>
              <a:ext uri="{FF2B5EF4-FFF2-40B4-BE49-F238E27FC236}">
                <a16:creationId xmlns:a16="http://schemas.microsoft.com/office/drawing/2014/main" id="{9971672F-E985-C5A3-FAB4-3D8132B5D979}"/>
              </a:ext>
            </a:extLst>
          </p:cNvPr>
          <p:cNvCxnSpPr/>
          <p:nvPr/>
        </p:nvCxnSpPr>
        <p:spPr>
          <a:xfrm>
            <a:off x="8600303" y="248411"/>
            <a:ext cx="0" cy="403201"/>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9AD869C8-7AA9-1387-84BD-995758C00021}"/>
              </a:ext>
            </a:extLst>
          </p:cNvPr>
          <p:cNvSpPr/>
          <p:nvPr/>
        </p:nvSpPr>
        <p:spPr>
          <a:xfrm>
            <a:off x="7458075" y="708708"/>
            <a:ext cx="4460081" cy="35509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t>Notes </a:t>
            </a:r>
          </a:p>
        </p:txBody>
      </p:sp>
      <p:sp>
        <p:nvSpPr>
          <p:cNvPr id="22" name="TextBox 21">
            <a:extLst>
              <a:ext uri="{FF2B5EF4-FFF2-40B4-BE49-F238E27FC236}">
                <a16:creationId xmlns:a16="http://schemas.microsoft.com/office/drawing/2014/main" id="{1EAD868A-2BAB-4262-F3EF-F82E0619F8D9}"/>
              </a:ext>
            </a:extLst>
          </p:cNvPr>
          <p:cNvSpPr txBox="1"/>
          <p:nvPr/>
        </p:nvSpPr>
        <p:spPr>
          <a:xfrm>
            <a:off x="7487783" y="1190010"/>
            <a:ext cx="4301138" cy="1477328"/>
          </a:xfrm>
          <a:prstGeom prst="rect">
            <a:avLst/>
          </a:prstGeom>
          <a:noFill/>
        </p:spPr>
        <p:txBody>
          <a:bodyPr wrap="square" rtlCol="0">
            <a:spAutoFit/>
          </a:bodyPr>
          <a:lstStyle/>
          <a:p>
            <a:r>
              <a:rPr lang="en-CA" b="1" dirty="0">
                <a:solidFill>
                  <a:srgbClr val="0E0E0E"/>
                </a:solidFill>
                <a:effectLst/>
                <a:latin typeface=".SF NS"/>
              </a:rPr>
              <a:t>Interaction Type: </a:t>
            </a:r>
            <a:r>
              <a:rPr lang="en-CA" dirty="0">
                <a:solidFill>
                  <a:srgbClr val="0E0E0E"/>
                </a:solidFill>
                <a:effectLst/>
                <a:latin typeface=".SF NS"/>
              </a:rPr>
              <a:t>Text/ image </a:t>
            </a:r>
          </a:p>
          <a:p>
            <a:endParaRPr lang="en-CA" dirty="0">
              <a:solidFill>
                <a:srgbClr val="0E0E0E"/>
              </a:solidFill>
              <a:effectLst/>
              <a:latin typeface=".SF NS"/>
            </a:endParaRPr>
          </a:p>
          <a:p>
            <a:r>
              <a:rPr lang="en-CA" b="1" dirty="0">
                <a:solidFill>
                  <a:srgbClr val="0E0E0E"/>
                </a:solidFill>
                <a:effectLst/>
                <a:latin typeface=".SF NS"/>
              </a:rPr>
              <a:t>Screen Functionality: </a:t>
            </a:r>
            <a:r>
              <a:rPr lang="en-CA" dirty="0">
                <a:solidFill>
                  <a:srgbClr val="0E0E0E"/>
                </a:solidFill>
                <a:latin typeface=".SF NS"/>
              </a:rPr>
              <a:t>written e</a:t>
            </a:r>
            <a:r>
              <a:rPr lang="en-CA" dirty="0">
                <a:solidFill>
                  <a:srgbClr val="0E0E0E"/>
                </a:solidFill>
                <a:effectLst/>
                <a:latin typeface=".SF NS"/>
              </a:rPr>
              <a:t>xplanation of  ethical advertising practices and compliance with consumer protection laws.</a:t>
            </a:r>
          </a:p>
        </p:txBody>
      </p:sp>
      <p:sp>
        <p:nvSpPr>
          <p:cNvPr id="24" name="TextBox 23">
            <a:extLst>
              <a:ext uri="{FF2B5EF4-FFF2-40B4-BE49-F238E27FC236}">
                <a16:creationId xmlns:a16="http://schemas.microsoft.com/office/drawing/2014/main" id="{F72353B1-3C94-593E-D1AE-B712FF04FCA8}"/>
              </a:ext>
            </a:extLst>
          </p:cNvPr>
          <p:cNvSpPr txBox="1"/>
          <p:nvPr/>
        </p:nvSpPr>
        <p:spPr>
          <a:xfrm>
            <a:off x="653143" y="1163600"/>
            <a:ext cx="6064898" cy="2585323"/>
          </a:xfrm>
          <a:prstGeom prst="rect">
            <a:avLst/>
          </a:prstGeom>
          <a:noFill/>
        </p:spPr>
        <p:txBody>
          <a:bodyPr wrap="square" rtlCol="0">
            <a:spAutoFit/>
          </a:bodyPr>
          <a:lstStyle/>
          <a:p>
            <a:r>
              <a:rPr lang="en-US" b="1" dirty="0"/>
              <a:t>Title: </a:t>
            </a:r>
            <a:r>
              <a:rPr lang="en-CA" dirty="0">
                <a:solidFill>
                  <a:srgbClr val="0E0E0E"/>
                </a:solidFill>
                <a:effectLst/>
                <a:latin typeface=".SF NS"/>
              </a:rPr>
              <a:t>Responsible advertising </a:t>
            </a:r>
          </a:p>
          <a:p>
            <a:endParaRPr lang="en-CA" dirty="0">
              <a:solidFill>
                <a:srgbClr val="0E0E0E"/>
              </a:solidFill>
              <a:latin typeface=".SF NS"/>
            </a:endParaRPr>
          </a:p>
          <a:p>
            <a:r>
              <a:rPr lang="en-US" sz="1800" b="1" dirty="0">
                <a:effectLst/>
                <a:latin typeface="Aptos" panose="020B0004020202020204" pitchFamily="34" charset="0"/>
                <a:ea typeface="Aptos" panose="020B0004020202020204" pitchFamily="34" charset="0"/>
                <a:cs typeface="Arial" panose="020B0604020202020204" pitchFamily="34" charset="0"/>
              </a:rPr>
              <a:t>Text</a:t>
            </a:r>
            <a:r>
              <a:rPr lang="en-US" sz="1800" dirty="0">
                <a:effectLst/>
                <a:latin typeface="Aptos" panose="020B0004020202020204" pitchFamily="34" charset="0"/>
                <a:ea typeface="Aptos" panose="020B0004020202020204" pitchFamily="34" charset="0"/>
                <a:cs typeface="Arial" panose="020B0604020202020204" pitchFamily="34" charset="0"/>
              </a:rPr>
              <a:t>:</a:t>
            </a:r>
          </a:p>
          <a:p>
            <a:r>
              <a:rPr lang="en-CA" dirty="0">
                <a:solidFill>
                  <a:srgbClr val="0E0E0E"/>
                </a:solidFill>
                <a:effectLst/>
                <a:latin typeface=".SF NS"/>
              </a:rPr>
              <a:t>• Ensure that all advertising and marketing materials are honest and clear.</a:t>
            </a:r>
          </a:p>
          <a:p>
            <a:r>
              <a:rPr lang="en-CA" dirty="0">
                <a:solidFill>
                  <a:srgbClr val="0E0E0E"/>
                </a:solidFill>
                <a:effectLst/>
                <a:latin typeface=".SF NS"/>
              </a:rPr>
              <a:t>• Never mislead customers about prices, availability, or product features.</a:t>
            </a:r>
          </a:p>
          <a:p>
            <a:r>
              <a:rPr lang="en-CA" dirty="0">
                <a:solidFill>
                  <a:srgbClr val="0E0E0E"/>
                </a:solidFill>
                <a:effectLst/>
                <a:latin typeface=".SF NS"/>
              </a:rPr>
              <a:t>• Comply with all consumer protection laws and standards.</a:t>
            </a:r>
          </a:p>
          <a:p>
            <a:endParaRPr lang="en-US" dirty="0"/>
          </a:p>
        </p:txBody>
      </p:sp>
    </p:spTree>
    <p:extLst>
      <p:ext uri="{BB962C8B-B14F-4D97-AF65-F5344CB8AC3E}">
        <p14:creationId xmlns:p14="http://schemas.microsoft.com/office/powerpoint/2010/main" val="33397894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4C073F-36B7-BCCB-56A6-910248DD8FB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C70CD89-18D2-5C71-3E39-9BAA6899222E}"/>
              </a:ext>
            </a:extLst>
          </p:cNvPr>
          <p:cNvSpPr/>
          <p:nvPr/>
        </p:nvSpPr>
        <p:spPr>
          <a:xfrm>
            <a:off x="273844" y="248412"/>
            <a:ext cx="11644312" cy="4032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0C13AE05-2924-9056-4A57-E59E84FCD8BE}"/>
              </a:ext>
            </a:extLst>
          </p:cNvPr>
          <p:cNvSpPr/>
          <p:nvPr/>
        </p:nvSpPr>
        <p:spPr>
          <a:xfrm>
            <a:off x="342900" y="694476"/>
            <a:ext cx="6858000" cy="3105999"/>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2B478E3D-3D8B-CBB1-F788-7333C47B99EF}"/>
              </a:ext>
            </a:extLst>
          </p:cNvPr>
          <p:cNvSpPr/>
          <p:nvPr/>
        </p:nvSpPr>
        <p:spPr>
          <a:xfrm>
            <a:off x="7458075" y="694476"/>
            <a:ext cx="4460081" cy="231605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8" name="Table 7">
            <a:extLst>
              <a:ext uri="{FF2B5EF4-FFF2-40B4-BE49-F238E27FC236}">
                <a16:creationId xmlns:a16="http://schemas.microsoft.com/office/drawing/2014/main" id="{4C3C425F-F06B-374C-B67F-E20D2454CBFD}"/>
              </a:ext>
            </a:extLst>
          </p:cNvPr>
          <p:cNvGraphicFramePr>
            <a:graphicFrameLocks noGrp="1"/>
          </p:cNvGraphicFramePr>
          <p:nvPr>
            <p:extLst>
              <p:ext uri="{D42A27DB-BD31-4B8C-83A1-F6EECF244321}">
                <p14:modId xmlns:p14="http://schemas.microsoft.com/office/powerpoint/2010/main" val="1362189378"/>
              </p:ext>
            </p:extLst>
          </p:nvPr>
        </p:nvGraphicFramePr>
        <p:xfrm>
          <a:off x="7447658" y="3079533"/>
          <a:ext cx="4391026" cy="3009984"/>
        </p:xfrm>
        <a:graphic>
          <a:graphicData uri="http://schemas.openxmlformats.org/drawingml/2006/table">
            <a:tbl>
              <a:tblPr firstRow="1" bandRow="1">
                <a:tableStyleId>{5C22544A-7EE6-4342-B048-85BDC9FD1C3A}</a:tableStyleId>
              </a:tblPr>
              <a:tblGrid>
                <a:gridCol w="2195513">
                  <a:extLst>
                    <a:ext uri="{9D8B030D-6E8A-4147-A177-3AD203B41FA5}">
                      <a16:colId xmlns:a16="http://schemas.microsoft.com/office/drawing/2014/main" val="639812973"/>
                    </a:ext>
                  </a:extLst>
                </a:gridCol>
                <a:gridCol w="2195513">
                  <a:extLst>
                    <a:ext uri="{9D8B030D-6E8A-4147-A177-3AD203B41FA5}">
                      <a16:colId xmlns:a16="http://schemas.microsoft.com/office/drawing/2014/main" val="2463367939"/>
                    </a:ext>
                  </a:extLst>
                </a:gridCol>
              </a:tblGrid>
              <a:tr h="457166">
                <a:tc gridSpan="2">
                  <a:txBody>
                    <a:bodyPr/>
                    <a:lstStyle/>
                    <a:p>
                      <a:r>
                        <a:rPr lang="en-US" dirty="0"/>
                        <a:t>Media and interactivity</a:t>
                      </a:r>
                    </a:p>
                  </a:txBody>
                  <a:tcPr/>
                </a:tc>
                <a:tc hMerge="1">
                  <a:txBody>
                    <a:bodyPr/>
                    <a:lstStyle/>
                    <a:p>
                      <a:endParaRPr lang="en-US" dirty="0"/>
                    </a:p>
                  </a:txBody>
                  <a:tcPr/>
                </a:tc>
                <a:extLst>
                  <a:ext uri="{0D108BD9-81ED-4DB2-BD59-A6C34878D82A}">
                    <a16:rowId xmlns:a16="http://schemas.microsoft.com/office/drawing/2014/main" val="1755190821"/>
                  </a:ext>
                </a:extLst>
              </a:tr>
              <a:tr h="578733">
                <a:tc>
                  <a:txBody>
                    <a:bodyPr/>
                    <a:lstStyle/>
                    <a:p>
                      <a:r>
                        <a:rPr lang="en-US" sz="1800" kern="1200" dirty="0">
                          <a:solidFill>
                            <a:schemeClr val="dk1"/>
                          </a:solidFill>
                          <a:effectLst/>
                          <a:latin typeface="+mn-lt"/>
                          <a:ea typeface="+mn-ea"/>
                          <a:cs typeface="+mn-cs"/>
                        </a:rPr>
                        <a:t>Canadian Tire logo and tagline</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00001.png </a:t>
                      </a:r>
                      <a:endParaRPr lang="en-US" dirty="0"/>
                    </a:p>
                  </a:txBody>
                  <a:tcPr/>
                </a:tc>
                <a:extLst>
                  <a:ext uri="{0D108BD9-81ED-4DB2-BD59-A6C34878D82A}">
                    <a16:rowId xmlns:a16="http://schemas.microsoft.com/office/drawing/2014/main" val="1893647286"/>
                  </a:ext>
                </a:extLst>
              </a:tr>
              <a:tr h="457166">
                <a:tc>
                  <a:txBody>
                    <a:bodyPr/>
                    <a:lstStyle/>
                    <a:p>
                      <a:r>
                        <a:rPr lang="en-US" sz="1800" kern="1200" dirty="0">
                          <a:solidFill>
                            <a:schemeClr val="dk1"/>
                          </a:solidFill>
                          <a:effectLst/>
                          <a:latin typeface="+mn-lt"/>
                          <a:ea typeface="+mn-ea"/>
                          <a:cs typeface="+mn-cs"/>
                        </a:rPr>
                        <a:t>Voice Over</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competition_Script.mp3 </a:t>
                      </a:r>
                      <a:endParaRPr lang="en-US" dirty="0"/>
                    </a:p>
                  </a:txBody>
                  <a:tcPr/>
                </a:tc>
                <a:extLst>
                  <a:ext uri="{0D108BD9-81ED-4DB2-BD59-A6C34878D82A}">
                    <a16:rowId xmlns:a16="http://schemas.microsoft.com/office/drawing/2014/main" val="1455925698"/>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kern="1200" dirty="0">
                        <a:solidFill>
                          <a:schemeClr val="dk1"/>
                        </a:solidFill>
                        <a:effectLst/>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2733688411"/>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kern="1200" dirty="0">
                        <a:solidFill>
                          <a:schemeClr val="dk1"/>
                        </a:solidFill>
                        <a:effectLst/>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2820722520"/>
                  </a:ext>
                </a:extLst>
              </a:tr>
            </a:tbl>
          </a:graphicData>
        </a:graphic>
      </p:graphicFrame>
      <p:sp>
        <p:nvSpPr>
          <p:cNvPr id="11" name="TextBox 10">
            <a:extLst>
              <a:ext uri="{FF2B5EF4-FFF2-40B4-BE49-F238E27FC236}">
                <a16:creationId xmlns:a16="http://schemas.microsoft.com/office/drawing/2014/main" id="{CFCE1CF0-4B30-7803-B0E2-1A93F049965F}"/>
              </a:ext>
            </a:extLst>
          </p:cNvPr>
          <p:cNvSpPr txBox="1"/>
          <p:nvPr/>
        </p:nvSpPr>
        <p:spPr>
          <a:xfrm>
            <a:off x="273845" y="248412"/>
            <a:ext cx="11230296" cy="2031325"/>
          </a:xfrm>
          <a:prstGeom prst="rect">
            <a:avLst/>
          </a:prstGeom>
          <a:noFill/>
        </p:spPr>
        <p:txBody>
          <a:bodyPr wrap="square" rtlCol="0">
            <a:spAutoFit/>
          </a:bodyPr>
          <a:lstStyle/>
          <a:p>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Course Title: Commitment 3 &gt; Fair Competition</a:t>
            </a:r>
          </a:p>
          <a:p>
            <a:endPar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a:p>
            <a:endPar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a:p>
            <a:endParaRPr lang="en-CA" dirty="0">
              <a:solidFill>
                <a:schemeClr val="bg1"/>
              </a:solidFill>
              <a:effectLst/>
              <a:latin typeface=".SF NS"/>
            </a:endParaRPr>
          </a:p>
          <a:p>
            <a:endParaRPr lang="en-CA" dirty="0">
              <a:solidFill>
                <a:schemeClr val="bg1"/>
              </a:solidFill>
              <a:effectLst/>
              <a:latin typeface=".SF NS"/>
            </a:endParaRPr>
          </a:p>
          <a:p>
            <a:endParaRPr lang="en-CA" dirty="0">
              <a:solidFill>
                <a:schemeClr val="bg1"/>
              </a:solidFill>
              <a:effectLst/>
              <a:latin typeface=".SF NS"/>
            </a:endParaRPr>
          </a:p>
          <a:p>
            <a:r>
              <a:rPr lang="en-US" b="1" kern="100" dirty="0">
                <a:solidFill>
                  <a:schemeClr val="bg1"/>
                </a:solidFill>
                <a:latin typeface="Aptos" panose="020B0004020202020204" pitchFamily="34" charset="0"/>
                <a:ea typeface="Aptos" panose="020B0004020202020204" pitchFamily="34" charset="0"/>
                <a:cs typeface="Arial" panose="020B0604020202020204" pitchFamily="34" charset="0"/>
              </a:rPr>
              <a:t> </a:t>
            </a:r>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 </a:t>
            </a:r>
            <a:endParaRPr lang="en-CA" sz="1800"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7AA8F75D-EDB9-E809-CFA7-473B2FDE0832}"/>
              </a:ext>
            </a:extLst>
          </p:cNvPr>
          <p:cNvSpPr txBox="1"/>
          <p:nvPr/>
        </p:nvSpPr>
        <p:spPr>
          <a:xfrm>
            <a:off x="2197077" y="722940"/>
            <a:ext cx="3149645" cy="369332"/>
          </a:xfrm>
          <a:prstGeom prst="rect">
            <a:avLst/>
          </a:prstGeom>
          <a:noFill/>
        </p:spPr>
        <p:txBody>
          <a:bodyPr wrap="none" rtlCol="0">
            <a:spAutoFit/>
          </a:bodyPr>
          <a:lstStyle/>
          <a:p>
            <a:r>
              <a:rPr lang="en-US" dirty="0">
                <a:solidFill>
                  <a:schemeClr val="bg1">
                    <a:lumMod val="65000"/>
                  </a:schemeClr>
                </a:solidFill>
              </a:rPr>
              <a:t>Screen layout/ On screen text </a:t>
            </a:r>
          </a:p>
        </p:txBody>
      </p:sp>
      <p:graphicFrame>
        <p:nvGraphicFramePr>
          <p:cNvPr id="14" name="Table 13">
            <a:extLst>
              <a:ext uri="{FF2B5EF4-FFF2-40B4-BE49-F238E27FC236}">
                <a16:creationId xmlns:a16="http://schemas.microsoft.com/office/drawing/2014/main" id="{5051DADC-3E75-1A51-C66E-66CBCF0CEEE7}"/>
              </a:ext>
            </a:extLst>
          </p:cNvPr>
          <p:cNvGraphicFramePr>
            <a:graphicFrameLocks noGrp="1"/>
          </p:cNvGraphicFramePr>
          <p:nvPr/>
        </p:nvGraphicFramePr>
        <p:xfrm>
          <a:off x="342900" y="3871803"/>
          <a:ext cx="6858000" cy="731520"/>
        </p:xfrm>
        <a:graphic>
          <a:graphicData uri="http://schemas.openxmlformats.org/drawingml/2006/table">
            <a:tbl>
              <a:tblPr firstRow="1" bandRow="1">
                <a:tableStyleId>{5C22544A-7EE6-4342-B048-85BDC9FD1C3A}</a:tableStyleId>
              </a:tblPr>
              <a:tblGrid>
                <a:gridCol w="1410744">
                  <a:extLst>
                    <a:ext uri="{9D8B030D-6E8A-4147-A177-3AD203B41FA5}">
                      <a16:colId xmlns:a16="http://schemas.microsoft.com/office/drawing/2014/main" val="4101885158"/>
                    </a:ext>
                  </a:extLst>
                </a:gridCol>
                <a:gridCol w="1277655">
                  <a:extLst>
                    <a:ext uri="{9D8B030D-6E8A-4147-A177-3AD203B41FA5}">
                      <a16:colId xmlns:a16="http://schemas.microsoft.com/office/drawing/2014/main" val="1568312238"/>
                    </a:ext>
                  </a:extLst>
                </a:gridCol>
                <a:gridCol w="1849620">
                  <a:extLst>
                    <a:ext uri="{9D8B030D-6E8A-4147-A177-3AD203B41FA5}">
                      <a16:colId xmlns:a16="http://schemas.microsoft.com/office/drawing/2014/main" val="13374560"/>
                    </a:ext>
                  </a:extLst>
                </a:gridCol>
                <a:gridCol w="2319981">
                  <a:extLst>
                    <a:ext uri="{9D8B030D-6E8A-4147-A177-3AD203B41FA5}">
                      <a16:colId xmlns:a16="http://schemas.microsoft.com/office/drawing/2014/main" val="1318454291"/>
                    </a:ext>
                  </a:extLst>
                </a:gridCol>
              </a:tblGrid>
              <a:tr h="364387">
                <a:tc gridSpan="4">
                  <a:txBody>
                    <a:bodyPr/>
                    <a:lstStyle/>
                    <a:p>
                      <a:r>
                        <a:rPr lang="en-US" dirty="0"/>
                        <a:t>Navigation buttons </a:t>
                      </a:r>
                    </a:p>
                  </a:txBody>
                  <a:tcPr/>
                </a:tc>
                <a:tc hMerge="1">
                  <a:txBody>
                    <a:bodyPr/>
                    <a:lstStyle/>
                    <a:p>
                      <a:endParaRPr lang="en-US" dirty="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55714881"/>
                  </a:ext>
                </a:extLst>
              </a:tr>
              <a:tr h="364387">
                <a:tc>
                  <a:txBody>
                    <a:bodyPr/>
                    <a:lstStyle/>
                    <a:p>
                      <a:r>
                        <a:rPr lang="en-US" dirty="0"/>
                        <a:t>Next </a:t>
                      </a:r>
                    </a:p>
                  </a:txBody>
                  <a:tcPr/>
                </a:tc>
                <a:tc>
                  <a:txBody>
                    <a:bodyPr/>
                    <a:lstStyle/>
                    <a:p>
                      <a:r>
                        <a:rPr lang="en-US" b="0" dirty="0"/>
                        <a:t>Previous</a:t>
                      </a:r>
                      <a:r>
                        <a:rPr lang="en-US" b="1" dirty="0"/>
                        <a:t> </a:t>
                      </a:r>
                    </a:p>
                  </a:txBody>
                  <a:tcPr>
                    <a:lnR w="12700" cap="flat" cmpd="sng" algn="ctr">
                      <a:solidFill>
                        <a:schemeClr val="tx1"/>
                      </a:solidFill>
                      <a:prstDash val="solid"/>
                      <a:round/>
                      <a:headEnd type="none" w="med" len="med"/>
                      <a:tailEnd type="none" w="med" len="med"/>
                    </a:lnR>
                  </a:tcPr>
                </a:tc>
                <a:tc>
                  <a:txBody>
                    <a:bodyPr/>
                    <a:lstStyle/>
                    <a:p>
                      <a:r>
                        <a:rPr lang="en-US" dirty="0"/>
                        <a:t>close</a:t>
                      </a:r>
                    </a:p>
                  </a:txBody>
                  <a:tcPr>
                    <a:lnL w="12700" cap="flat" cmpd="sng" algn="ctr">
                      <a:solidFill>
                        <a:schemeClr val="tx1"/>
                      </a:solidFill>
                      <a:prstDash val="solid"/>
                      <a:round/>
                      <a:headEnd type="none" w="med" len="med"/>
                      <a:tailEnd type="none" w="med" len="med"/>
                    </a:lnL>
                  </a:tcPr>
                </a:tc>
                <a:tc>
                  <a:txBody>
                    <a:bodyPr/>
                    <a:lstStyle/>
                    <a:p>
                      <a:r>
                        <a:rPr lang="en-US" dirty="0">
                          <a:solidFill>
                            <a:schemeClr val="tx1">
                              <a:lumMod val="65000"/>
                              <a:lumOff val="35000"/>
                            </a:schemeClr>
                          </a:solidFill>
                        </a:rPr>
                        <a:t>Advances: By user</a:t>
                      </a:r>
                    </a:p>
                  </a:txBody>
                  <a:tcPr/>
                </a:tc>
                <a:extLst>
                  <a:ext uri="{0D108BD9-81ED-4DB2-BD59-A6C34878D82A}">
                    <a16:rowId xmlns:a16="http://schemas.microsoft.com/office/drawing/2014/main" val="2446138852"/>
                  </a:ext>
                </a:extLst>
              </a:tr>
            </a:tbl>
          </a:graphicData>
        </a:graphic>
      </p:graphicFrame>
      <p:graphicFrame>
        <p:nvGraphicFramePr>
          <p:cNvPr id="16" name="Table 15">
            <a:extLst>
              <a:ext uri="{FF2B5EF4-FFF2-40B4-BE49-F238E27FC236}">
                <a16:creationId xmlns:a16="http://schemas.microsoft.com/office/drawing/2014/main" id="{F627F501-A007-9024-9F81-AA65857168D9}"/>
              </a:ext>
            </a:extLst>
          </p:cNvPr>
          <p:cNvGraphicFramePr>
            <a:graphicFrameLocks noGrp="1"/>
          </p:cNvGraphicFramePr>
          <p:nvPr>
            <p:extLst>
              <p:ext uri="{D42A27DB-BD31-4B8C-83A1-F6EECF244321}">
                <p14:modId xmlns:p14="http://schemas.microsoft.com/office/powerpoint/2010/main" val="991670731"/>
              </p:ext>
            </p:extLst>
          </p:nvPr>
        </p:nvGraphicFramePr>
        <p:xfrm>
          <a:off x="342900" y="4674651"/>
          <a:ext cx="6858000" cy="1959929"/>
        </p:xfrm>
        <a:graphic>
          <a:graphicData uri="http://schemas.openxmlformats.org/drawingml/2006/table">
            <a:tbl>
              <a:tblPr firstRow="1" bandRow="1">
                <a:tableStyleId>{5C22544A-7EE6-4342-B048-85BDC9FD1C3A}</a:tableStyleId>
              </a:tblPr>
              <a:tblGrid>
                <a:gridCol w="6449786">
                  <a:extLst>
                    <a:ext uri="{9D8B030D-6E8A-4147-A177-3AD203B41FA5}">
                      <a16:colId xmlns:a16="http://schemas.microsoft.com/office/drawing/2014/main" val="161448233"/>
                    </a:ext>
                  </a:extLst>
                </a:gridCol>
                <a:gridCol w="408214">
                  <a:extLst>
                    <a:ext uri="{9D8B030D-6E8A-4147-A177-3AD203B41FA5}">
                      <a16:colId xmlns:a16="http://schemas.microsoft.com/office/drawing/2014/main" val="857131784"/>
                    </a:ext>
                  </a:extLst>
                </a:gridCol>
              </a:tblGrid>
              <a:tr h="340768">
                <a:tc>
                  <a:txBody>
                    <a:bodyPr/>
                    <a:lstStyle/>
                    <a:p>
                      <a:r>
                        <a:rPr lang="en-US" dirty="0"/>
                        <a:t>Voice Over</a:t>
                      </a:r>
                    </a:p>
                  </a:txBody>
                  <a:tcPr/>
                </a:tc>
                <a:tc>
                  <a:txBody>
                    <a:bodyPr/>
                    <a:lstStyle/>
                    <a:p>
                      <a:endParaRPr lang="en-US" dirty="0"/>
                    </a:p>
                  </a:txBody>
                  <a:tcPr/>
                </a:tc>
                <a:extLst>
                  <a:ext uri="{0D108BD9-81ED-4DB2-BD59-A6C34878D82A}">
                    <a16:rowId xmlns:a16="http://schemas.microsoft.com/office/drawing/2014/main" val="444259247"/>
                  </a:ext>
                </a:extLst>
              </a:tr>
              <a:tr h="1594169">
                <a:tc>
                  <a:txBody>
                    <a:bodyPr/>
                    <a:lstStyle/>
                    <a:p>
                      <a:r>
                        <a:rPr lang="en-CA" sz="1400" kern="1200" dirty="0">
                          <a:solidFill>
                            <a:schemeClr val="dk1"/>
                          </a:solidFill>
                          <a:effectLst/>
                          <a:latin typeface="+mn-lt"/>
                          <a:ea typeface="+mn-ea"/>
                          <a:cs typeface="+mn-cs"/>
                        </a:rPr>
                        <a:t>Fair competition ensures that we comply with legal standards while respecting competitors. Employees must avoid unethical practices, including price fixing, bid rigging, or sharing confidential information with competitors. Always remember to </a:t>
                      </a:r>
                      <a:r>
                        <a:rPr lang="en-CA" sz="1400" dirty="0">
                          <a:solidFill>
                            <a:srgbClr val="0E0E0E"/>
                          </a:solidFill>
                          <a:effectLst/>
                          <a:latin typeface=".SF NS"/>
                        </a:rPr>
                        <a:t>Engage in fair competition practices in all business dealings, Avoid anti-competitive behaviors such as price fixing or bid rigging and Do not share confidential information with competitors.</a:t>
                      </a:r>
                    </a:p>
                  </a:txBody>
                  <a:tcPr/>
                </a:tc>
                <a:tc>
                  <a:txBody>
                    <a:bodyPr/>
                    <a:lstStyle/>
                    <a:p>
                      <a:endParaRPr lang="en-US" dirty="0"/>
                    </a:p>
                  </a:txBody>
                  <a:tcPr/>
                </a:tc>
                <a:extLst>
                  <a:ext uri="{0D108BD9-81ED-4DB2-BD59-A6C34878D82A}">
                    <a16:rowId xmlns:a16="http://schemas.microsoft.com/office/drawing/2014/main" val="1372340830"/>
                  </a:ext>
                </a:extLst>
              </a:tr>
            </a:tbl>
          </a:graphicData>
        </a:graphic>
      </p:graphicFrame>
      <p:sp>
        <p:nvSpPr>
          <p:cNvPr id="17" name="TextBox 16">
            <a:extLst>
              <a:ext uri="{FF2B5EF4-FFF2-40B4-BE49-F238E27FC236}">
                <a16:creationId xmlns:a16="http://schemas.microsoft.com/office/drawing/2014/main" id="{6EC383D8-6A57-0E11-F2B5-5E53E9AADF9D}"/>
              </a:ext>
            </a:extLst>
          </p:cNvPr>
          <p:cNvSpPr txBox="1"/>
          <p:nvPr/>
        </p:nvSpPr>
        <p:spPr>
          <a:xfrm>
            <a:off x="9141007" y="248412"/>
            <a:ext cx="1989438" cy="369332"/>
          </a:xfrm>
          <a:prstGeom prst="rect">
            <a:avLst/>
          </a:prstGeom>
          <a:noFill/>
        </p:spPr>
        <p:txBody>
          <a:bodyPr wrap="square" rtlCol="0">
            <a:spAutoFit/>
          </a:bodyPr>
          <a:lstStyle/>
          <a:p>
            <a:r>
              <a:rPr lang="en-US" dirty="0">
                <a:solidFill>
                  <a:schemeClr val="bg1"/>
                </a:solidFill>
              </a:rPr>
              <a:t>Screen ID: 04-006 </a:t>
            </a:r>
          </a:p>
        </p:txBody>
      </p:sp>
      <p:cxnSp>
        <p:nvCxnSpPr>
          <p:cNvPr id="19" name="Straight Connector 18">
            <a:extLst>
              <a:ext uri="{FF2B5EF4-FFF2-40B4-BE49-F238E27FC236}">
                <a16:creationId xmlns:a16="http://schemas.microsoft.com/office/drawing/2014/main" id="{C01C6CD2-527D-A51C-474A-6ADEA47F6C31}"/>
              </a:ext>
            </a:extLst>
          </p:cNvPr>
          <p:cNvCxnSpPr/>
          <p:nvPr/>
        </p:nvCxnSpPr>
        <p:spPr>
          <a:xfrm>
            <a:off x="8600303" y="248411"/>
            <a:ext cx="0" cy="403201"/>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2ADD6C18-5D08-2C70-4DE0-EDDBA726C5FB}"/>
              </a:ext>
            </a:extLst>
          </p:cNvPr>
          <p:cNvSpPr/>
          <p:nvPr/>
        </p:nvSpPr>
        <p:spPr>
          <a:xfrm>
            <a:off x="7458075" y="708708"/>
            <a:ext cx="4460081" cy="35509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t>Notes </a:t>
            </a:r>
          </a:p>
        </p:txBody>
      </p:sp>
      <p:sp>
        <p:nvSpPr>
          <p:cNvPr id="22" name="TextBox 21">
            <a:extLst>
              <a:ext uri="{FF2B5EF4-FFF2-40B4-BE49-F238E27FC236}">
                <a16:creationId xmlns:a16="http://schemas.microsoft.com/office/drawing/2014/main" id="{00E3A446-4E3E-A6D9-8742-108C047A9D8B}"/>
              </a:ext>
            </a:extLst>
          </p:cNvPr>
          <p:cNvSpPr txBox="1"/>
          <p:nvPr/>
        </p:nvSpPr>
        <p:spPr>
          <a:xfrm>
            <a:off x="7487783" y="1190010"/>
            <a:ext cx="4301138" cy="1754326"/>
          </a:xfrm>
          <a:prstGeom prst="rect">
            <a:avLst/>
          </a:prstGeom>
          <a:noFill/>
        </p:spPr>
        <p:txBody>
          <a:bodyPr wrap="square" rtlCol="0">
            <a:spAutoFit/>
          </a:bodyPr>
          <a:lstStyle/>
          <a:p>
            <a:r>
              <a:rPr lang="en-CA" b="1" dirty="0">
                <a:solidFill>
                  <a:srgbClr val="0E0E0E"/>
                </a:solidFill>
                <a:effectLst/>
                <a:latin typeface=".SF NS"/>
              </a:rPr>
              <a:t>Interaction Type: </a:t>
            </a:r>
            <a:r>
              <a:rPr lang="en-CA" dirty="0">
                <a:solidFill>
                  <a:srgbClr val="0E0E0E"/>
                </a:solidFill>
                <a:effectLst/>
                <a:latin typeface=".SF NS"/>
              </a:rPr>
              <a:t>Text/ image </a:t>
            </a:r>
          </a:p>
          <a:p>
            <a:endParaRPr lang="en-CA" dirty="0">
              <a:solidFill>
                <a:srgbClr val="0E0E0E"/>
              </a:solidFill>
              <a:effectLst/>
              <a:latin typeface=".SF NS"/>
            </a:endParaRPr>
          </a:p>
          <a:p>
            <a:r>
              <a:rPr lang="en-CA" b="1" dirty="0">
                <a:solidFill>
                  <a:srgbClr val="0E0E0E"/>
                </a:solidFill>
                <a:effectLst/>
                <a:latin typeface=".SF NS"/>
              </a:rPr>
              <a:t>Screen Functionality: </a:t>
            </a:r>
            <a:r>
              <a:rPr lang="en-CA" dirty="0">
                <a:solidFill>
                  <a:srgbClr val="0E0E0E"/>
                </a:solidFill>
                <a:latin typeface=".SF NS"/>
              </a:rPr>
              <a:t>written e</a:t>
            </a:r>
            <a:r>
              <a:rPr lang="en-CA" dirty="0">
                <a:solidFill>
                  <a:srgbClr val="0E0E0E"/>
                </a:solidFill>
                <a:effectLst/>
                <a:latin typeface=".SF NS"/>
              </a:rPr>
              <a:t>xplanation of of laws and guidelines related to fair competition and ethical business conduct.</a:t>
            </a:r>
          </a:p>
          <a:p>
            <a:endParaRPr lang="en-CA" dirty="0">
              <a:solidFill>
                <a:srgbClr val="0E0E0E"/>
              </a:solidFill>
              <a:effectLst/>
              <a:latin typeface=".SF NS"/>
            </a:endParaRPr>
          </a:p>
        </p:txBody>
      </p:sp>
      <p:sp>
        <p:nvSpPr>
          <p:cNvPr id="24" name="TextBox 23">
            <a:extLst>
              <a:ext uri="{FF2B5EF4-FFF2-40B4-BE49-F238E27FC236}">
                <a16:creationId xmlns:a16="http://schemas.microsoft.com/office/drawing/2014/main" id="{0590DC89-2F41-E2D3-A761-E1D40FC445C9}"/>
              </a:ext>
            </a:extLst>
          </p:cNvPr>
          <p:cNvSpPr txBox="1"/>
          <p:nvPr/>
        </p:nvSpPr>
        <p:spPr>
          <a:xfrm>
            <a:off x="653143" y="1163600"/>
            <a:ext cx="6064898" cy="2585323"/>
          </a:xfrm>
          <a:prstGeom prst="rect">
            <a:avLst/>
          </a:prstGeom>
          <a:noFill/>
        </p:spPr>
        <p:txBody>
          <a:bodyPr wrap="square" rtlCol="0">
            <a:spAutoFit/>
          </a:bodyPr>
          <a:lstStyle/>
          <a:p>
            <a:r>
              <a:rPr lang="en-US" b="1" dirty="0"/>
              <a:t>Title: </a:t>
            </a:r>
            <a:r>
              <a:rPr lang="en-CA" dirty="0">
                <a:solidFill>
                  <a:srgbClr val="0E0E0E"/>
                </a:solidFill>
                <a:effectLst/>
                <a:latin typeface=".SF NS"/>
              </a:rPr>
              <a:t>Fair Competition</a:t>
            </a:r>
          </a:p>
          <a:p>
            <a:endParaRPr lang="en-CA" dirty="0">
              <a:solidFill>
                <a:srgbClr val="0E0E0E"/>
              </a:solidFill>
              <a:latin typeface=".SF NS"/>
            </a:endParaRPr>
          </a:p>
          <a:p>
            <a:r>
              <a:rPr lang="en-US" sz="1800" b="1" dirty="0">
                <a:effectLst/>
                <a:latin typeface="Aptos" panose="020B0004020202020204" pitchFamily="34" charset="0"/>
                <a:ea typeface="Aptos" panose="020B0004020202020204" pitchFamily="34" charset="0"/>
                <a:cs typeface="Arial" panose="020B0604020202020204" pitchFamily="34" charset="0"/>
              </a:rPr>
              <a:t>Text</a:t>
            </a:r>
            <a:r>
              <a:rPr lang="en-US" sz="1800" dirty="0">
                <a:effectLst/>
                <a:latin typeface="Aptos" panose="020B0004020202020204" pitchFamily="34" charset="0"/>
                <a:ea typeface="Aptos" panose="020B0004020202020204" pitchFamily="34" charset="0"/>
                <a:cs typeface="Arial" panose="020B0604020202020204" pitchFamily="34" charset="0"/>
              </a:rPr>
              <a:t>:</a:t>
            </a:r>
          </a:p>
          <a:p>
            <a:r>
              <a:rPr lang="en-CA" dirty="0">
                <a:solidFill>
                  <a:srgbClr val="0E0E0E"/>
                </a:solidFill>
                <a:effectLst/>
                <a:latin typeface=".SF NS"/>
              </a:rPr>
              <a:t>• Engage in fair competition practices in all business dealings.</a:t>
            </a:r>
          </a:p>
          <a:p>
            <a:r>
              <a:rPr lang="en-CA" dirty="0">
                <a:solidFill>
                  <a:srgbClr val="0E0E0E"/>
                </a:solidFill>
                <a:effectLst/>
                <a:latin typeface=".SF NS"/>
              </a:rPr>
              <a:t>• Avoid anti-competitive behaviors such as price fixing or bid rigging.</a:t>
            </a:r>
          </a:p>
          <a:p>
            <a:r>
              <a:rPr lang="en-CA" dirty="0">
                <a:solidFill>
                  <a:srgbClr val="0E0E0E"/>
                </a:solidFill>
                <a:effectLst/>
                <a:latin typeface=".SF NS"/>
              </a:rPr>
              <a:t>• Do not share confidential information with competitors.</a:t>
            </a:r>
          </a:p>
          <a:p>
            <a:endParaRPr lang="en-CA" sz="1800" kern="1200" dirty="0">
              <a:solidFill>
                <a:schemeClr val="dk1"/>
              </a:solidFill>
              <a:effectLst/>
              <a:latin typeface="+mn-lt"/>
              <a:ea typeface="+mn-ea"/>
              <a:cs typeface="+mn-cs"/>
            </a:endParaRPr>
          </a:p>
          <a:p>
            <a:endParaRPr lang="en-US" dirty="0"/>
          </a:p>
        </p:txBody>
      </p:sp>
    </p:spTree>
    <p:extLst>
      <p:ext uri="{BB962C8B-B14F-4D97-AF65-F5344CB8AC3E}">
        <p14:creationId xmlns:p14="http://schemas.microsoft.com/office/powerpoint/2010/main" val="26400442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E26F30-5B83-9261-8083-CB0DA04B246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E47021E-4C1E-9C76-DA25-8FAD90D0A26E}"/>
              </a:ext>
            </a:extLst>
          </p:cNvPr>
          <p:cNvSpPr/>
          <p:nvPr/>
        </p:nvSpPr>
        <p:spPr>
          <a:xfrm>
            <a:off x="273844" y="248412"/>
            <a:ext cx="11644312" cy="4032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DAE3ADC1-69CB-6A73-372C-9ED71D97A305}"/>
              </a:ext>
            </a:extLst>
          </p:cNvPr>
          <p:cNvSpPr/>
          <p:nvPr/>
        </p:nvSpPr>
        <p:spPr>
          <a:xfrm>
            <a:off x="342900" y="694476"/>
            <a:ext cx="6858000" cy="3105999"/>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D119B5C-E581-19DF-CF3E-835D4A3A0F3A}"/>
              </a:ext>
            </a:extLst>
          </p:cNvPr>
          <p:cNvSpPr/>
          <p:nvPr/>
        </p:nvSpPr>
        <p:spPr>
          <a:xfrm>
            <a:off x="7458075" y="694476"/>
            <a:ext cx="4460081" cy="231605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8" name="Table 7">
            <a:extLst>
              <a:ext uri="{FF2B5EF4-FFF2-40B4-BE49-F238E27FC236}">
                <a16:creationId xmlns:a16="http://schemas.microsoft.com/office/drawing/2014/main" id="{5048E159-07EC-740B-5143-EA2F5C81487A}"/>
              </a:ext>
            </a:extLst>
          </p:cNvPr>
          <p:cNvGraphicFramePr>
            <a:graphicFrameLocks noGrp="1"/>
          </p:cNvGraphicFramePr>
          <p:nvPr>
            <p:extLst>
              <p:ext uri="{D42A27DB-BD31-4B8C-83A1-F6EECF244321}">
                <p14:modId xmlns:p14="http://schemas.microsoft.com/office/powerpoint/2010/main" val="4169287810"/>
              </p:ext>
            </p:extLst>
          </p:nvPr>
        </p:nvGraphicFramePr>
        <p:xfrm>
          <a:off x="7447658" y="3079533"/>
          <a:ext cx="4391026" cy="2827070"/>
        </p:xfrm>
        <a:graphic>
          <a:graphicData uri="http://schemas.openxmlformats.org/drawingml/2006/table">
            <a:tbl>
              <a:tblPr firstRow="1" bandRow="1">
                <a:tableStyleId>{5C22544A-7EE6-4342-B048-85BDC9FD1C3A}</a:tableStyleId>
              </a:tblPr>
              <a:tblGrid>
                <a:gridCol w="2195513">
                  <a:extLst>
                    <a:ext uri="{9D8B030D-6E8A-4147-A177-3AD203B41FA5}">
                      <a16:colId xmlns:a16="http://schemas.microsoft.com/office/drawing/2014/main" val="639812973"/>
                    </a:ext>
                  </a:extLst>
                </a:gridCol>
                <a:gridCol w="2195513">
                  <a:extLst>
                    <a:ext uri="{9D8B030D-6E8A-4147-A177-3AD203B41FA5}">
                      <a16:colId xmlns:a16="http://schemas.microsoft.com/office/drawing/2014/main" val="2463367939"/>
                    </a:ext>
                  </a:extLst>
                </a:gridCol>
              </a:tblGrid>
              <a:tr h="457166">
                <a:tc gridSpan="2">
                  <a:txBody>
                    <a:bodyPr/>
                    <a:lstStyle/>
                    <a:p>
                      <a:r>
                        <a:rPr lang="en-US" dirty="0"/>
                        <a:t>Media and interactivity</a:t>
                      </a:r>
                    </a:p>
                  </a:txBody>
                  <a:tcPr/>
                </a:tc>
                <a:tc hMerge="1">
                  <a:txBody>
                    <a:bodyPr/>
                    <a:lstStyle/>
                    <a:p>
                      <a:endParaRPr lang="en-US" dirty="0"/>
                    </a:p>
                  </a:txBody>
                  <a:tcPr/>
                </a:tc>
                <a:extLst>
                  <a:ext uri="{0D108BD9-81ED-4DB2-BD59-A6C34878D82A}">
                    <a16:rowId xmlns:a16="http://schemas.microsoft.com/office/drawing/2014/main" val="1755190821"/>
                  </a:ext>
                </a:extLst>
              </a:tr>
              <a:tr h="578733">
                <a:tc>
                  <a:txBody>
                    <a:bodyPr/>
                    <a:lstStyle/>
                    <a:p>
                      <a:r>
                        <a:rPr lang="en-US" sz="1800" kern="1200" dirty="0">
                          <a:solidFill>
                            <a:schemeClr val="dk1"/>
                          </a:solidFill>
                          <a:effectLst/>
                          <a:latin typeface="+mn-lt"/>
                          <a:ea typeface="+mn-ea"/>
                          <a:cs typeface="+mn-cs"/>
                        </a:rPr>
                        <a:t>Canadian Tire logo and tagline</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00001.png </a:t>
                      </a:r>
                      <a:endParaRPr lang="en-US" dirty="0"/>
                    </a:p>
                  </a:txBody>
                  <a:tcPr/>
                </a:tc>
                <a:extLst>
                  <a:ext uri="{0D108BD9-81ED-4DB2-BD59-A6C34878D82A}">
                    <a16:rowId xmlns:a16="http://schemas.microsoft.com/office/drawing/2014/main" val="1893647286"/>
                  </a:ext>
                </a:extLst>
              </a:tr>
              <a:tr h="457166">
                <a:tc>
                  <a:txBody>
                    <a:bodyPr/>
                    <a:lstStyle/>
                    <a:p>
                      <a:r>
                        <a:rPr lang="en-US" sz="1800" kern="1200" dirty="0">
                          <a:solidFill>
                            <a:schemeClr val="dk1"/>
                          </a:solidFill>
                          <a:effectLst/>
                          <a:latin typeface="+mn-lt"/>
                          <a:ea typeface="+mn-ea"/>
                          <a:cs typeface="+mn-cs"/>
                        </a:rPr>
                        <a:t>Voice Over</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Conflict_Script.mp3 </a:t>
                      </a:r>
                      <a:endParaRPr lang="en-US" dirty="0"/>
                    </a:p>
                  </a:txBody>
                  <a:tcPr/>
                </a:tc>
                <a:extLst>
                  <a:ext uri="{0D108BD9-81ED-4DB2-BD59-A6C34878D82A}">
                    <a16:rowId xmlns:a16="http://schemas.microsoft.com/office/drawing/2014/main" val="1455925698"/>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kern="1200" dirty="0">
                        <a:solidFill>
                          <a:schemeClr val="dk1"/>
                        </a:solidFill>
                        <a:effectLst/>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2733688411"/>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kern="1200" dirty="0">
                        <a:solidFill>
                          <a:schemeClr val="dk1"/>
                        </a:solidFill>
                        <a:effectLst/>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2820722520"/>
                  </a:ext>
                </a:extLst>
              </a:tr>
            </a:tbl>
          </a:graphicData>
        </a:graphic>
      </p:graphicFrame>
      <p:sp>
        <p:nvSpPr>
          <p:cNvPr id="11" name="TextBox 10">
            <a:extLst>
              <a:ext uri="{FF2B5EF4-FFF2-40B4-BE49-F238E27FC236}">
                <a16:creationId xmlns:a16="http://schemas.microsoft.com/office/drawing/2014/main" id="{31744A0A-89D3-A91C-0562-FA2F3563A061}"/>
              </a:ext>
            </a:extLst>
          </p:cNvPr>
          <p:cNvSpPr txBox="1"/>
          <p:nvPr/>
        </p:nvSpPr>
        <p:spPr>
          <a:xfrm>
            <a:off x="273845" y="248412"/>
            <a:ext cx="11230296" cy="2308324"/>
          </a:xfrm>
          <a:prstGeom prst="rect">
            <a:avLst/>
          </a:prstGeom>
          <a:noFill/>
        </p:spPr>
        <p:txBody>
          <a:bodyPr wrap="square" rtlCol="0">
            <a:spAutoFit/>
          </a:bodyPr>
          <a:lstStyle/>
          <a:p>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Course Title: Commitment 3 &gt; </a:t>
            </a:r>
            <a:r>
              <a:rPr lang="en-CA" sz="1800" b="1" kern="100" dirty="0">
                <a:solidFill>
                  <a:srgbClr val="0E0E0E"/>
                </a:solidFill>
                <a:latin typeface=".SF NS"/>
                <a:ea typeface="Aptos" panose="020B0004020202020204" pitchFamily="34" charset="0"/>
                <a:cs typeface="Arial" panose="020B0604020202020204" pitchFamily="34" charset="0"/>
              </a:rPr>
              <a:t> </a:t>
            </a:r>
            <a:r>
              <a:rPr lang="en-CA" sz="1800" b="1" kern="100" dirty="0">
                <a:solidFill>
                  <a:schemeClr val="bg1"/>
                </a:solidFill>
                <a:latin typeface=".SF NS"/>
                <a:ea typeface="Aptos" panose="020B0004020202020204" pitchFamily="34" charset="0"/>
                <a:cs typeface="Arial" panose="020B0604020202020204" pitchFamily="34" charset="0"/>
              </a:rPr>
              <a:t>Conflicts of Interest</a:t>
            </a:r>
          </a:p>
          <a:p>
            <a:endPar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a:p>
            <a:endPar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a:p>
            <a:endPar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a:p>
            <a:endParaRPr lang="en-CA" dirty="0">
              <a:solidFill>
                <a:schemeClr val="bg1"/>
              </a:solidFill>
              <a:effectLst/>
              <a:latin typeface=".SF NS"/>
            </a:endParaRPr>
          </a:p>
          <a:p>
            <a:endParaRPr lang="en-CA" dirty="0">
              <a:solidFill>
                <a:schemeClr val="bg1"/>
              </a:solidFill>
              <a:effectLst/>
              <a:latin typeface=".SF NS"/>
            </a:endParaRPr>
          </a:p>
          <a:p>
            <a:endParaRPr lang="en-CA" dirty="0">
              <a:solidFill>
                <a:schemeClr val="bg1"/>
              </a:solidFill>
              <a:effectLst/>
              <a:latin typeface=".SF NS"/>
            </a:endParaRPr>
          </a:p>
          <a:p>
            <a:r>
              <a:rPr lang="en-US" b="1" kern="100" dirty="0">
                <a:solidFill>
                  <a:schemeClr val="bg1"/>
                </a:solidFill>
                <a:latin typeface="Aptos" panose="020B0004020202020204" pitchFamily="34" charset="0"/>
                <a:ea typeface="Aptos" panose="020B0004020202020204" pitchFamily="34" charset="0"/>
                <a:cs typeface="Arial" panose="020B0604020202020204" pitchFamily="34" charset="0"/>
              </a:rPr>
              <a:t> </a:t>
            </a:r>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 </a:t>
            </a:r>
            <a:endParaRPr lang="en-CA" sz="1800"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BD423513-3EBC-5060-24C9-E9DAF19BC2CB}"/>
              </a:ext>
            </a:extLst>
          </p:cNvPr>
          <p:cNvSpPr txBox="1"/>
          <p:nvPr/>
        </p:nvSpPr>
        <p:spPr>
          <a:xfrm>
            <a:off x="2197077" y="722940"/>
            <a:ext cx="3149645" cy="369332"/>
          </a:xfrm>
          <a:prstGeom prst="rect">
            <a:avLst/>
          </a:prstGeom>
          <a:noFill/>
        </p:spPr>
        <p:txBody>
          <a:bodyPr wrap="none" rtlCol="0">
            <a:spAutoFit/>
          </a:bodyPr>
          <a:lstStyle/>
          <a:p>
            <a:r>
              <a:rPr lang="en-US" dirty="0">
                <a:solidFill>
                  <a:schemeClr val="bg1">
                    <a:lumMod val="65000"/>
                  </a:schemeClr>
                </a:solidFill>
              </a:rPr>
              <a:t>Screen layout/ On screen text </a:t>
            </a:r>
          </a:p>
        </p:txBody>
      </p:sp>
      <p:graphicFrame>
        <p:nvGraphicFramePr>
          <p:cNvPr id="14" name="Table 13">
            <a:extLst>
              <a:ext uri="{FF2B5EF4-FFF2-40B4-BE49-F238E27FC236}">
                <a16:creationId xmlns:a16="http://schemas.microsoft.com/office/drawing/2014/main" id="{708631DA-146D-C1E0-BBB6-5F7F16ED5A0E}"/>
              </a:ext>
            </a:extLst>
          </p:cNvPr>
          <p:cNvGraphicFramePr>
            <a:graphicFrameLocks noGrp="1"/>
          </p:cNvGraphicFramePr>
          <p:nvPr>
            <p:extLst>
              <p:ext uri="{D42A27DB-BD31-4B8C-83A1-F6EECF244321}">
                <p14:modId xmlns:p14="http://schemas.microsoft.com/office/powerpoint/2010/main" val="2285223890"/>
              </p:ext>
            </p:extLst>
          </p:nvPr>
        </p:nvGraphicFramePr>
        <p:xfrm>
          <a:off x="342900" y="3871803"/>
          <a:ext cx="6858000" cy="731520"/>
        </p:xfrm>
        <a:graphic>
          <a:graphicData uri="http://schemas.openxmlformats.org/drawingml/2006/table">
            <a:tbl>
              <a:tblPr firstRow="1" bandRow="1">
                <a:tableStyleId>{5C22544A-7EE6-4342-B048-85BDC9FD1C3A}</a:tableStyleId>
              </a:tblPr>
              <a:tblGrid>
                <a:gridCol w="1410744">
                  <a:extLst>
                    <a:ext uri="{9D8B030D-6E8A-4147-A177-3AD203B41FA5}">
                      <a16:colId xmlns:a16="http://schemas.microsoft.com/office/drawing/2014/main" val="4101885158"/>
                    </a:ext>
                  </a:extLst>
                </a:gridCol>
                <a:gridCol w="1277655">
                  <a:extLst>
                    <a:ext uri="{9D8B030D-6E8A-4147-A177-3AD203B41FA5}">
                      <a16:colId xmlns:a16="http://schemas.microsoft.com/office/drawing/2014/main" val="1568312238"/>
                    </a:ext>
                  </a:extLst>
                </a:gridCol>
                <a:gridCol w="1849620">
                  <a:extLst>
                    <a:ext uri="{9D8B030D-6E8A-4147-A177-3AD203B41FA5}">
                      <a16:colId xmlns:a16="http://schemas.microsoft.com/office/drawing/2014/main" val="13374560"/>
                    </a:ext>
                  </a:extLst>
                </a:gridCol>
                <a:gridCol w="2319981">
                  <a:extLst>
                    <a:ext uri="{9D8B030D-6E8A-4147-A177-3AD203B41FA5}">
                      <a16:colId xmlns:a16="http://schemas.microsoft.com/office/drawing/2014/main" val="1318454291"/>
                    </a:ext>
                  </a:extLst>
                </a:gridCol>
              </a:tblGrid>
              <a:tr h="364387">
                <a:tc gridSpan="4">
                  <a:txBody>
                    <a:bodyPr/>
                    <a:lstStyle/>
                    <a:p>
                      <a:r>
                        <a:rPr lang="en-US" dirty="0"/>
                        <a:t>Navigation buttons </a:t>
                      </a:r>
                    </a:p>
                  </a:txBody>
                  <a:tcPr/>
                </a:tc>
                <a:tc hMerge="1">
                  <a:txBody>
                    <a:bodyPr/>
                    <a:lstStyle/>
                    <a:p>
                      <a:endParaRPr lang="en-US" dirty="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55714881"/>
                  </a:ext>
                </a:extLst>
              </a:tr>
              <a:tr h="364387">
                <a:tc>
                  <a:txBody>
                    <a:bodyPr/>
                    <a:lstStyle/>
                    <a:p>
                      <a:r>
                        <a:rPr lang="en-US" dirty="0"/>
                        <a:t> </a:t>
                      </a:r>
                    </a:p>
                  </a:txBody>
                  <a:tcPr/>
                </a:tc>
                <a:tc>
                  <a:txBody>
                    <a:bodyPr/>
                    <a:lstStyle/>
                    <a:p>
                      <a:r>
                        <a:rPr lang="en-US" b="0" dirty="0"/>
                        <a:t>Previous</a:t>
                      </a:r>
                      <a:r>
                        <a:rPr lang="en-US" b="1" dirty="0"/>
                        <a:t> </a:t>
                      </a:r>
                    </a:p>
                  </a:txBody>
                  <a:tcPr>
                    <a:lnR w="12700" cap="flat" cmpd="sng" algn="ctr">
                      <a:solidFill>
                        <a:schemeClr val="tx1"/>
                      </a:solidFill>
                      <a:prstDash val="solid"/>
                      <a:round/>
                      <a:headEnd type="none" w="med" len="med"/>
                      <a:tailEnd type="none" w="med" len="med"/>
                    </a:lnR>
                  </a:tcPr>
                </a:tc>
                <a:tc>
                  <a:txBody>
                    <a:bodyPr/>
                    <a:lstStyle/>
                    <a:p>
                      <a:r>
                        <a:rPr lang="en-US" dirty="0"/>
                        <a:t>close</a:t>
                      </a:r>
                    </a:p>
                  </a:txBody>
                  <a:tcPr>
                    <a:lnL w="12700" cap="flat" cmpd="sng" algn="ctr">
                      <a:solidFill>
                        <a:schemeClr val="tx1"/>
                      </a:solidFill>
                      <a:prstDash val="solid"/>
                      <a:round/>
                      <a:headEnd type="none" w="med" len="med"/>
                      <a:tailEnd type="none" w="med" len="med"/>
                    </a:lnL>
                  </a:tcPr>
                </a:tc>
                <a:tc>
                  <a:txBody>
                    <a:bodyPr/>
                    <a:lstStyle/>
                    <a:p>
                      <a:r>
                        <a:rPr lang="en-US" dirty="0">
                          <a:solidFill>
                            <a:schemeClr val="tx1">
                              <a:lumMod val="65000"/>
                              <a:lumOff val="35000"/>
                            </a:schemeClr>
                          </a:solidFill>
                        </a:rPr>
                        <a:t>Advances: By user</a:t>
                      </a:r>
                    </a:p>
                  </a:txBody>
                  <a:tcPr/>
                </a:tc>
                <a:extLst>
                  <a:ext uri="{0D108BD9-81ED-4DB2-BD59-A6C34878D82A}">
                    <a16:rowId xmlns:a16="http://schemas.microsoft.com/office/drawing/2014/main" val="2446138852"/>
                  </a:ext>
                </a:extLst>
              </a:tr>
            </a:tbl>
          </a:graphicData>
        </a:graphic>
      </p:graphicFrame>
      <p:graphicFrame>
        <p:nvGraphicFramePr>
          <p:cNvPr id="16" name="Table 15">
            <a:extLst>
              <a:ext uri="{FF2B5EF4-FFF2-40B4-BE49-F238E27FC236}">
                <a16:creationId xmlns:a16="http://schemas.microsoft.com/office/drawing/2014/main" id="{9022FBA2-2026-7D2F-5352-0CC8D673EA00}"/>
              </a:ext>
            </a:extLst>
          </p:cNvPr>
          <p:cNvGraphicFramePr>
            <a:graphicFrameLocks noGrp="1"/>
          </p:cNvGraphicFramePr>
          <p:nvPr>
            <p:extLst>
              <p:ext uri="{D42A27DB-BD31-4B8C-83A1-F6EECF244321}">
                <p14:modId xmlns:p14="http://schemas.microsoft.com/office/powerpoint/2010/main" val="4278512606"/>
              </p:ext>
            </p:extLst>
          </p:nvPr>
        </p:nvGraphicFramePr>
        <p:xfrm>
          <a:off x="342900" y="4674651"/>
          <a:ext cx="6858000" cy="1828800"/>
        </p:xfrm>
        <a:graphic>
          <a:graphicData uri="http://schemas.openxmlformats.org/drawingml/2006/table">
            <a:tbl>
              <a:tblPr firstRow="1" bandRow="1">
                <a:tableStyleId>{5C22544A-7EE6-4342-B048-85BDC9FD1C3A}</a:tableStyleId>
              </a:tblPr>
              <a:tblGrid>
                <a:gridCol w="6449786">
                  <a:extLst>
                    <a:ext uri="{9D8B030D-6E8A-4147-A177-3AD203B41FA5}">
                      <a16:colId xmlns:a16="http://schemas.microsoft.com/office/drawing/2014/main" val="161448233"/>
                    </a:ext>
                  </a:extLst>
                </a:gridCol>
                <a:gridCol w="408214">
                  <a:extLst>
                    <a:ext uri="{9D8B030D-6E8A-4147-A177-3AD203B41FA5}">
                      <a16:colId xmlns:a16="http://schemas.microsoft.com/office/drawing/2014/main" val="857131784"/>
                    </a:ext>
                  </a:extLst>
                </a:gridCol>
              </a:tblGrid>
              <a:tr h="340768">
                <a:tc>
                  <a:txBody>
                    <a:bodyPr/>
                    <a:lstStyle/>
                    <a:p>
                      <a:r>
                        <a:rPr lang="en-US" dirty="0"/>
                        <a:t>Voice Over</a:t>
                      </a:r>
                    </a:p>
                  </a:txBody>
                  <a:tcPr/>
                </a:tc>
                <a:tc>
                  <a:txBody>
                    <a:bodyPr/>
                    <a:lstStyle/>
                    <a:p>
                      <a:endParaRPr lang="en-US" dirty="0"/>
                    </a:p>
                  </a:txBody>
                  <a:tcPr/>
                </a:tc>
                <a:extLst>
                  <a:ext uri="{0D108BD9-81ED-4DB2-BD59-A6C34878D82A}">
                    <a16:rowId xmlns:a16="http://schemas.microsoft.com/office/drawing/2014/main" val="444259247"/>
                  </a:ext>
                </a:extLst>
              </a:tr>
              <a:tr h="1040517">
                <a:tc>
                  <a:txBody>
                    <a:bodyPr/>
                    <a:lstStyle/>
                    <a:p>
                      <a:r>
                        <a:rPr lang="en-CA" sz="1500" kern="1200" dirty="0">
                          <a:solidFill>
                            <a:schemeClr val="dk1"/>
                          </a:solidFill>
                          <a:effectLst/>
                          <a:latin typeface="+mn-lt"/>
                          <a:ea typeface="+mn-ea"/>
                          <a:cs typeface="+mn-cs"/>
                        </a:rPr>
                        <a:t>Conflicts of interest arise when personal interests or relationships interfere with business decisions. Employees must disclose any potential conflicts to their supervisor and ensure that personal interests do not affect their job performance. Always </a:t>
                      </a:r>
                      <a:r>
                        <a:rPr lang="en-CA" sz="1500" dirty="0">
                          <a:solidFill>
                            <a:srgbClr val="0E0E0E"/>
                          </a:solidFill>
                          <a:effectLst/>
                          <a:latin typeface=".SF NS"/>
                        </a:rPr>
                        <a:t>Disclose any potential conflicts of interest to your supervisor, Ensure that personal relationships or financial interests do not interfere with business decisions and Avoid using your position for personal gain.</a:t>
                      </a:r>
                    </a:p>
                  </a:txBody>
                  <a:tcPr/>
                </a:tc>
                <a:tc>
                  <a:txBody>
                    <a:bodyPr/>
                    <a:lstStyle/>
                    <a:p>
                      <a:endParaRPr lang="en-US" dirty="0"/>
                    </a:p>
                  </a:txBody>
                  <a:tcPr/>
                </a:tc>
                <a:extLst>
                  <a:ext uri="{0D108BD9-81ED-4DB2-BD59-A6C34878D82A}">
                    <a16:rowId xmlns:a16="http://schemas.microsoft.com/office/drawing/2014/main" val="1372340830"/>
                  </a:ext>
                </a:extLst>
              </a:tr>
            </a:tbl>
          </a:graphicData>
        </a:graphic>
      </p:graphicFrame>
      <p:sp>
        <p:nvSpPr>
          <p:cNvPr id="17" name="TextBox 16">
            <a:extLst>
              <a:ext uri="{FF2B5EF4-FFF2-40B4-BE49-F238E27FC236}">
                <a16:creationId xmlns:a16="http://schemas.microsoft.com/office/drawing/2014/main" id="{2D1DB61D-B89A-1938-7A04-8410E1234FCD}"/>
              </a:ext>
            </a:extLst>
          </p:cNvPr>
          <p:cNvSpPr txBox="1"/>
          <p:nvPr/>
        </p:nvSpPr>
        <p:spPr>
          <a:xfrm>
            <a:off x="9141007" y="248412"/>
            <a:ext cx="1989438" cy="369332"/>
          </a:xfrm>
          <a:prstGeom prst="rect">
            <a:avLst/>
          </a:prstGeom>
          <a:noFill/>
        </p:spPr>
        <p:txBody>
          <a:bodyPr wrap="square" rtlCol="0">
            <a:spAutoFit/>
          </a:bodyPr>
          <a:lstStyle/>
          <a:p>
            <a:r>
              <a:rPr lang="en-US" dirty="0">
                <a:solidFill>
                  <a:schemeClr val="bg1"/>
                </a:solidFill>
              </a:rPr>
              <a:t>Screen ID: 04-006 </a:t>
            </a:r>
          </a:p>
        </p:txBody>
      </p:sp>
      <p:cxnSp>
        <p:nvCxnSpPr>
          <p:cNvPr id="19" name="Straight Connector 18">
            <a:extLst>
              <a:ext uri="{FF2B5EF4-FFF2-40B4-BE49-F238E27FC236}">
                <a16:creationId xmlns:a16="http://schemas.microsoft.com/office/drawing/2014/main" id="{E460A9F0-413A-4014-970D-88CBA1BF0952}"/>
              </a:ext>
            </a:extLst>
          </p:cNvPr>
          <p:cNvCxnSpPr/>
          <p:nvPr/>
        </p:nvCxnSpPr>
        <p:spPr>
          <a:xfrm>
            <a:off x="8600303" y="248411"/>
            <a:ext cx="0" cy="403201"/>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655A2727-7BAB-F9F5-697A-AC3305E9BAE7}"/>
              </a:ext>
            </a:extLst>
          </p:cNvPr>
          <p:cNvSpPr/>
          <p:nvPr/>
        </p:nvSpPr>
        <p:spPr>
          <a:xfrm>
            <a:off x="7458075" y="708708"/>
            <a:ext cx="4460081" cy="35509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t>Notes </a:t>
            </a:r>
          </a:p>
        </p:txBody>
      </p:sp>
      <p:sp>
        <p:nvSpPr>
          <p:cNvPr id="22" name="TextBox 21">
            <a:extLst>
              <a:ext uri="{FF2B5EF4-FFF2-40B4-BE49-F238E27FC236}">
                <a16:creationId xmlns:a16="http://schemas.microsoft.com/office/drawing/2014/main" id="{768B0E21-3196-F5E6-B82E-A1CFFA586FF6}"/>
              </a:ext>
            </a:extLst>
          </p:cNvPr>
          <p:cNvSpPr txBox="1"/>
          <p:nvPr/>
        </p:nvSpPr>
        <p:spPr>
          <a:xfrm>
            <a:off x="7487783" y="1190010"/>
            <a:ext cx="4301138" cy="1477328"/>
          </a:xfrm>
          <a:prstGeom prst="rect">
            <a:avLst/>
          </a:prstGeom>
          <a:noFill/>
        </p:spPr>
        <p:txBody>
          <a:bodyPr wrap="square" rtlCol="0">
            <a:spAutoFit/>
          </a:bodyPr>
          <a:lstStyle/>
          <a:p>
            <a:r>
              <a:rPr lang="en-CA" b="1" dirty="0">
                <a:solidFill>
                  <a:srgbClr val="0E0E0E"/>
                </a:solidFill>
                <a:effectLst/>
                <a:latin typeface=".SF NS"/>
              </a:rPr>
              <a:t>Interaction Type: </a:t>
            </a:r>
            <a:r>
              <a:rPr lang="en-CA" dirty="0">
                <a:solidFill>
                  <a:srgbClr val="0E0E0E"/>
                </a:solidFill>
                <a:effectLst/>
                <a:latin typeface=".SF NS"/>
              </a:rPr>
              <a:t>Text/ image </a:t>
            </a:r>
          </a:p>
          <a:p>
            <a:endParaRPr lang="en-CA" dirty="0">
              <a:solidFill>
                <a:srgbClr val="0E0E0E"/>
              </a:solidFill>
              <a:effectLst/>
              <a:latin typeface=".SF NS"/>
            </a:endParaRPr>
          </a:p>
          <a:p>
            <a:r>
              <a:rPr lang="en-CA" b="1" dirty="0">
                <a:solidFill>
                  <a:srgbClr val="0E0E0E"/>
                </a:solidFill>
                <a:effectLst/>
                <a:latin typeface=".SF NS"/>
              </a:rPr>
              <a:t>Screen Functionality: </a:t>
            </a:r>
            <a:r>
              <a:rPr lang="en-CA" dirty="0">
                <a:solidFill>
                  <a:srgbClr val="0E0E0E"/>
                </a:solidFill>
                <a:latin typeface=".SF NS"/>
              </a:rPr>
              <a:t>written e</a:t>
            </a:r>
            <a:r>
              <a:rPr lang="en-CA" dirty="0">
                <a:solidFill>
                  <a:srgbClr val="0E0E0E"/>
                </a:solidFill>
                <a:effectLst/>
                <a:latin typeface=".SF NS"/>
              </a:rPr>
              <a:t>xplanation of conflicts of interest and how employees can manage them properly.</a:t>
            </a:r>
          </a:p>
        </p:txBody>
      </p:sp>
      <p:sp>
        <p:nvSpPr>
          <p:cNvPr id="24" name="TextBox 23">
            <a:extLst>
              <a:ext uri="{FF2B5EF4-FFF2-40B4-BE49-F238E27FC236}">
                <a16:creationId xmlns:a16="http://schemas.microsoft.com/office/drawing/2014/main" id="{1E586855-1198-D679-A860-2A7EF8BEE44D}"/>
              </a:ext>
            </a:extLst>
          </p:cNvPr>
          <p:cNvSpPr txBox="1"/>
          <p:nvPr/>
        </p:nvSpPr>
        <p:spPr>
          <a:xfrm>
            <a:off x="739450" y="1120736"/>
            <a:ext cx="6064898" cy="2308324"/>
          </a:xfrm>
          <a:prstGeom prst="rect">
            <a:avLst/>
          </a:prstGeom>
          <a:noFill/>
        </p:spPr>
        <p:txBody>
          <a:bodyPr wrap="square" rtlCol="0">
            <a:spAutoFit/>
          </a:bodyPr>
          <a:lstStyle/>
          <a:p>
            <a:r>
              <a:rPr lang="en-US" b="1" dirty="0"/>
              <a:t>Title: </a:t>
            </a:r>
            <a:r>
              <a:rPr lang="en-CA" dirty="0">
                <a:solidFill>
                  <a:srgbClr val="0E0E0E"/>
                </a:solidFill>
                <a:effectLst/>
                <a:latin typeface=".SF NS"/>
              </a:rPr>
              <a:t>Fair Hours and Wages</a:t>
            </a:r>
          </a:p>
          <a:p>
            <a:endParaRPr lang="en-CA" dirty="0">
              <a:solidFill>
                <a:srgbClr val="0E0E0E"/>
              </a:solidFill>
              <a:latin typeface=".SF NS"/>
            </a:endParaRPr>
          </a:p>
          <a:p>
            <a:r>
              <a:rPr lang="en-US" sz="1800" b="1" dirty="0">
                <a:effectLst/>
                <a:latin typeface="Aptos" panose="020B0004020202020204" pitchFamily="34" charset="0"/>
                <a:ea typeface="Aptos" panose="020B0004020202020204" pitchFamily="34" charset="0"/>
                <a:cs typeface="Arial" panose="020B0604020202020204" pitchFamily="34" charset="0"/>
              </a:rPr>
              <a:t>Text</a:t>
            </a:r>
            <a:r>
              <a:rPr lang="en-US" sz="1800" dirty="0">
                <a:effectLst/>
                <a:latin typeface="Aptos" panose="020B0004020202020204" pitchFamily="34" charset="0"/>
                <a:ea typeface="Aptos" panose="020B0004020202020204" pitchFamily="34" charset="0"/>
                <a:cs typeface="Arial" panose="020B0604020202020204" pitchFamily="34" charset="0"/>
              </a:rPr>
              <a:t>:</a:t>
            </a:r>
          </a:p>
          <a:p>
            <a:r>
              <a:rPr lang="en-CA" dirty="0">
                <a:solidFill>
                  <a:srgbClr val="0E0E0E"/>
                </a:solidFill>
                <a:effectLst/>
                <a:latin typeface=".SF NS"/>
              </a:rPr>
              <a:t>• Disclose any potential conflicts of interest to your supervisor.</a:t>
            </a:r>
          </a:p>
          <a:p>
            <a:r>
              <a:rPr lang="en-CA" dirty="0">
                <a:solidFill>
                  <a:srgbClr val="0E0E0E"/>
                </a:solidFill>
                <a:effectLst/>
                <a:latin typeface=".SF NS"/>
              </a:rPr>
              <a:t>• Ensure that personal relationships or financial interests do not interfere with business decisions.</a:t>
            </a:r>
          </a:p>
          <a:p>
            <a:r>
              <a:rPr lang="en-CA" dirty="0">
                <a:solidFill>
                  <a:srgbClr val="0E0E0E"/>
                </a:solidFill>
                <a:effectLst/>
                <a:latin typeface=".SF NS"/>
              </a:rPr>
              <a:t>• Avoid using your position for personal gain.</a:t>
            </a:r>
          </a:p>
          <a:p>
            <a:endParaRPr lang="en-US" dirty="0"/>
          </a:p>
        </p:txBody>
      </p:sp>
    </p:spTree>
    <p:extLst>
      <p:ext uri="{BB962C8B-B14F-4D97-AF65-F5344CB8AC3E}">
        <p14:creationId xmlns:p14="http://schemas.microsoft.com/office/powerpoint/2010/main" val="10933321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2A366E-8792-351E-CE9A-2119F675BE1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57D6446-5755-7629-7357-A85F13960E76}"/>
              </a:ext>
            </a:extLst>
          </p:cNvPr>
          <p:cNvSpPr/>
          <p:nvPr/>
        </p:nvSpPr>
        <p:spPr>
          <a:xfrm>
            <a:off x="273844" y="248412"/>
            <a:ext cx="11644312" cy="4032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57208F5-6282-48BE-4DBE-F00A675DE705}"/>
              </a:ext>
            </a:extLst>
          </p:cNvPr>
          <p:cNvSpPr/>
          <p:nvPr/>
        </p:nvSpPr>
        <p:spPr>
          <a:xfrm>
            <a:off x="342900" y="694476"/>
            <a:ext cx="6858000" cy="3854938"/>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5C72E8F0-A82C-1512-4256-2956D3C0EB07}"/>
              </a:ext>
            </a:extLst>
          </p:cNvPr>
          <p:cNvSpPr/>
          <p:nvPr/>
        </p:nvSpPr>
        <p:spPr>
          <a:xfrm>
            <a:off x="7458075" y="694476"/>
            <a:ext cx="4460081" cy="231605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8" name="Table 7">
            <a:extLst>
              <a:ext uri="{FF2B5EF4-FFF2-40B4-BE49-F238E27FC236}">
                <a16:creationId xmlns:a16="http://schemas.microsoft.com/office/drawing/2014/main" id="{44DE451E-DBC1-10CF-3615-EC48423CEAF6}"/>
              </a:ext>
            </a:extLst>
          </p:cNvPr>
          <p:cNvGraphicFramePr>
            <a:graphicFrameLocks noGrp="1"/>
          </p:cNvGraphicFramePr>
          <p:nvPr>
            <p:extLst>
              <p:ext uri="{D42A27DB-BD31-4B8C-83A1-F6EECF244321}">
                <p14:modId xmlns:p14="http://schemas.microsoft.com/office/powerpoint/2010/main" val="1677586369"/>
              </p:ext>
            </p:extLst>
          </p:nvPr>
        </p:nvGraphicFramePr>
        <p:xfrm>
          <a:off x="7447658" y="3079533"/>
          <a:ext cx="4391026" cy="3291772"/>
        </p:xfrm>
        <a:graphic>
          <a:graphicData uri="http://schemas.openxmlformats.org/drawingml/2006/table">
            <a:tbl>
              <a:tblPr firstRow="1" bandRow="1">
                <a:tableStyleId>{5C22544A-7EE6-4342-B048-85BDC9FD1C3A}</a:tableStyleId>
              </a:tblPr>
              <a:tblGrid>
                <a:gridCol w="2195513">
                  <a:extLst>
                    <a:ext uri="{9D8B030D-6E8A-4147-A177-3AD203B41FA5}">
                      <a16:colId xmlns:a16="http://schemas.microsoft.com/office/drawing/2014/main" val="639812973"/>
                    </a:ext>
                  </a:extLst>
                </a:gridCol>
                <a:gridCol w="2195513">
                  <a:extLst>
                    <a:ext uri="{9D8B030D-6E8A-4147-A177-3AD203B41FA5}">
                      <a16:colId xmlns:a16="http://schemas.microsoft.com/office/drawing/2014/main" val="2463367939"/>
                    </a:ext>
                  </a:extLst>
                </a:gridCol>
              </a:tblGrid>
              <a:tr h="457166">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Media and interactivity</a:t>
                      </a:r>
                    </a:p>
                  </a:txBody>
                  <a:tcPr/>
                </a:tc>
                <a:tc hMerge="1">
                  <a:txBody>
                    <a:bodyPr/>
                    <a:lstStyle/>
                    <a:p>
                      <a:endParaRPr lang="en-US" dirty="0"/>
                    </a:p>
                  </a:txBody>
                  <a:tcPr/>
                </a:tc>
                <a:extLst>
                  <a:ext uri="{0D108BD9-81ED-4DB2-BD59-A6C34878D82A}">
                    <a16:rowId xmlns:a16="http://schemas.microsoft.com/office/drawing/2014/main" val="1755190821"/>
                  </a:ext>
                </a:extLst>
              </a:tr>
              <a:tr h="578733">
                <a:tc>
                  <a:txBody>
                    <a:bodyPr/>
                    <a:lstStyle/>
                    <a:p>
                      <a:r>
                        <a:rPr lang="en-US" sz="1800" kern="1200" dirty="0">
                          <a:solidFill>
                            <a:schemeClr val="dk1"/>
                          </a:solidFill>
                          <a:effectLst/>
                          <a:latin typeface="+mn-lt"/>
                          <a:ea typeface="+mn-ea"/>
                          <a:cs typeface="+mn-cs"/>
                        </a:rPr>
                        <a:t>Canadian Tire logo and tagline</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00001.png </a:t>
                      </a:r>
                      <a:endParaRPr lang="en-US" dirty="0"/>
                    </a:p>
                  </a:txBody>
                  <a:tcPr/>
                </a:tc>
                <a:extLst>
                  <a:ext uri="{0D108BD9-81ED-4DB2-BD59-A6C34878D82A}">
                    <a16:rowId xmlns:a16="http://schemas.microsoft.com/office/drawing/2014/main" val="1893647286"/>
                  </a:ext>
                </a:extLst>
              </a:tr>
              <a:tr h="457166">
                <a:tc>
                  <a:txBody>
                    <a:bodyPr/>
                    <a:lstStyle/>
                    <a:p>
                      <a:r>
                        <a:rPr lang="en-US" sz="1800" kern="1200" dirty="0">
                          <a:solidFill>
                            <a:schemeClr val="dk1"/>
                          </a:solidFill>
                          <a:effectLst/>
                          <a:latin typeface="+mn-lt"/>
                          <a:ea typeface="+mn-ea"/>
                          <a:cs typeface="+mn-cs"/>
                        </a:rPr>
                        <a:t>Voice Over</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CO2_Script_04.mp3 </a:t>
                      </a:r>
                      <a:endParaRPr lang="en-US" dirty="0"/>
                    </a:p>
                  </a:txBody>
                  <a:tcPr/>
                </a:tc>
                <a:extLst>
                  <a:ext uri="{0D108BD9-81ED-4DB2-BD59-A6C34878D82A}">
                    <a16:rowId xmlns:a16="http://schemas.microsoft.com/office/drawing/2014/main" val="1455925698"/>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b="0" kern="1200" dirty="0">
                          <a:solidFill>
                            <a:schemeClr val="dk1"/>
                          </a:solidFill>
                          <a:effectLst/>
                          <a:latin typeface="+mn-lt"/>
                          <a:ea typeface="+mn-ea"/>
                          <a:cs typeface="+mn-cs"/>
                        </a:rPr>
                        <a:t>Graphic description</a:t>
                      </a:r>
                    </a:p>
                  </a:txBody>
                  <a:tcPr/>
                </a:tc>
                <a:tc>
                  <a:txBody>
                    <a:bodyPr/>
                    <a:lstStyle/>
                    <a:p>
                      <a:r>
                        <a:rPr lang="en-CA" sz="1800" kern="1200" dirty="0">
                          <a:solidFill>
                            <a:schemeClr val="dk1"/>
                          </a:solidFill>
                          <a:effectLst/>
                          <a:latin typeface="+mn-lt"/>
                          <a:ea typeface="+mn-ea"/>
                          <a:cs typeface="+mn-cs"/>
                        </a:rPr>
                        <a:t>Icons representing the 3 subcategories of commitment 4 which open a pop-up window by clicking on it</a:t>
                      </a:r>
                      <a:endParaRPr lang="en-US" dirty="0"/>
                    </a:p>
                  </a:txBody>
                  <a:tcPr/>
                </a:tc>
                <a:extLst>
                  <a:ext uri="{0D108BD9-81ED-4DB2-BD59-A6C34878D82A}">
                    <a16:rowId xmlns:a16="http://schemas.microsoft.com/office/drawing/2014/main" val="2733688411"/>
                  </a:ext>
                </a:extLst>
              </a:tr>
            </a:tbl>
          </a:graphicData>
        </a:graphic>
      </p:graphicFrame>
      <p:sp>
        <p:nvSpPr>
          <p:cNvPr id="11" name="TextBox 10">
            <a:extLst>
              <a:ext uri="{FF2B5EF4-FFF2-40B4-BE49-F238E27FC236}">
                <a16:creationId xmlns:a16="http://schemas.microsoft.com/office/drawing/2014/main" id="{A29EF942-8052-41CC-B73D-8C862A8729FE}"/>
              </a:ext>
            </a:extLst>
          </p:cNvPr>
          <p:cNvSpPr txBox="1"/>
          <p:nvPr/>
        </p:nvSpPr>
        <p:spPr>
          <a:xfrm>
            <a:off x="273845" y="248412"/>
            <a:ext cx="11230296" cy="646331"/>
          </a:xfrm>
          <a:prstGeom prst="rect">
            <a:avLst/>
          </a:prstGeom>
          <a:noFill/>
        </p:spPr>
        <p:txBody>
          <a:bodyPr wrap="square" rtlCol="0">
            <a:spAutoFit/>
          </a:bodyPr>
          <a:lstStyle/>
          <a:p>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Course Title: Commitments &gt; overview page of commitment </a:t>
            </a:r>
            <a:r>
              <a:rPr lang="en-US" b="1" kern="100" dirty="0">
                <a:solidFill>
                  <a:schemeClr val="bg1"/>
                </a:solidFill>
                <a:latin typeface="Aptos" panose="020B0004020202020204" pitchFamily="34" charset="0"/>
                <a:ea typeface="Aptos" panose="020B0004020202020204" pitchFamily="34" charset="0"/>
                <a:cs typeface="Arial" panose="020B0604020202020204" pitchFamily="34" charset="0"/>
              </a:rPr>
              <a:t>4</a:t>
            </a:r>
            <a:endParaRPr lang="en-CA" dirty="0">
              <a:solidFill>
                <a:schemeClr val="bg1"/>
              </a:solidFill>
              <a:effectLst/>
              <a:latin typeface=".SF NS"/>
            </a:endParaRPr>
          </a:p>
          <a:p>
            <a:r>
              <a:rPr lang="en-US" b="1" kern="100" dirty="0">
                <a:solidFill>
                  <a:schemeClr val="bg1"/>
                </a:solidFill>
                <a:latin typeface="Aptos" panose="020B0004020202020204" pitchFamily="34" charset="0"/>
                <a:ea typeface="Aptos" panose="020B0004020202020204" pitchFamily="34" charset="0"/>
                <a:cs typeface="Arial" panose="020B0604020202020204" pitchFamily="34" charset="0"/>
              </a:rPr>
              <a:t> </a:t>
            </a:r>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 </a:t>
            </a:r>
            <a:endParaRPr lang="en-CA" sz="1800"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30F968AB-2BA1-BF90-8E34-8D0D5EDAAABE}"/>
              </a:ext>
            </a:extLst>
          </p:cNvPr>
          <p:cNvSpPr txBox="1"/>
          <p:nvPr/>
        </p:nvSpPr>
        <p:spPr>
          <a:xfrm>
            <a:off x="2197077" y="722940"/>
            <a:ext cx="3149645" cy="369332"/>
          </a:xfrm>
          <a:prstGeom prst="rect">
            <a:avLst/>
          </a:prstGeom>
          <a:noFill/>
        </p:spPr>
        <p:txBody>
          <a:bodyPr wrap="none" rtlCol="0">
            <a:spAutoFit/>
          </a:bodyPr>
          <a:lstStyle/>
          <a:p>
            <a:r>
              <a:rPr lang="en-US" dirty="0">
                <a:solidFill>
                  <a:schemeClr val="bg1">
                    <a:lumMod val="65000"/>
                  </a:schemeClr>
                </a:solidFill>
              </a:rPr>
              <a:t>Screen layout/ On screen text </a:t>
            </a:r>
          </a:p>
        </p:txBody>
      </p:sp>
      <p:graphicFrame>
        <p:nvGraphicFramePr>
          <p:cNvPr id="14" name="Table 13">
            <a:extLst>
              <a:ext uri="{FF2B5EF4-FFF2-40B4-BE49-F238E27FC236}">
                <a16:creationId xmlns:a16="http://schemas.microsoft.com/office/drawing/2014/main" id="{3D7527C1-B627-FAE2-8C0C-76CDAA391850}"/>
              </a:ext>
            </a:extLst>
          </p:cNvPr>
          <p:cNvGraphicFramePr>
            <a:graphicFrameLocks noGrp="1"/>
          </p:cNvGraphicFramePr>
          <p:nvPr>
            <p:extLst>
              <p:ext uri="{D42A27DB-BD31-4B8C-83A1-F6EECF244321}">
                <p14:modId xmlns:p14="http://schemas.microsoft.com/office/powerpoint/2010/main" val="204861778"/>
              </p:ext>
            </p:extLst>
          </p:nvPr>
        </p:nvGraphicFramePr>
        <p:xfrm>
          <a:off x="419807" y="4679716"/>
          <a:ext cx="6858000" cy="731520"/>
        </p:xfrm>
        <a:graphic>
          <a:graphicData uri="http://schemas.openxmlformats.org/drawingml/2006/table">
            <a:tbl>
              <a:tblPr firstRow="1" bandRow="1">
                <a:tableStyleId>{5C22544A-7EE6-4342-B048-85BDC9FD1C3A}</a:tableStyleId>
              </a:tblPr>
              <a:tblGrid>
                <a:gridCol w="1410744">
                  <a:extLst>
                    <a:ext uri="{9D8B030D-6E8A-4147-A177-3AD203B41FA5}">
                      <a16:colId xmlns:a16="http://schemas.microsoft.com/office/drawing/2014/main" val="4101885158"/>
                    </a:ext>
                  </a:extLst>
                </a:gridCol>
                <a:gridCol w="1277655">
                  <a:extLst>
                    <a:ext uri="{9D8B030D-6E8A-4147-A177-3AD203B41FA5}">
                      <a16:colId xmlns:a16="http://schemas.microsoft.com/office/drawing/2014/main" val="1568312238"/>
                    </a:ext>
                  </a:extLst>
                </a:gridCol>
                <a:gridCol w="1849620">
                  <a:extLst>
                    <a:ext uri="{9D8B030D-6E8A-4147-A177-3AD203B41FA5}">
                      <a16:colId xmlns:a16="http://schemas.microsoft.com/office/drawing/2014/main" val="13374560"/>
                    </a:ext>
                  </a:extLst>
                </a:gridCol>
                <a:gridCol w="2319981">
                  <a:extLst>
                    <a:ext uri="{9D8B030D-6E8A-4147-A177-3AD203B41FA5}">
                      <a16:colId xmlns:a16="http://schemas.microsoft.com/office/drawing/2014/main" val="1318454291"/>
                    </a:ext>
                  </a:extLst>
                </a:gridCol>
              </a:tblGrid>
              <a:tr h="364387">
                <a:tc gridSpan="4">
                  <a:txBody>
                    <a:bodyPr/>
                    <a:lstStyle/>
                    <a:p>
                      <a:r>
                        <a:rPr lang="en-US" dirty="0"/>
                        <a:t>Navigation buttons </a:t>
                      </a:r>
                    </a:p>
                  </a:txBody>
                  <a:tcPr/>
                </a:tc>
                <a:tc hMerge="1">
                  <a:txBody>
                    <a:bodyPr/>
                    <a:lstStyle/>
                    <a:p>
                      <a:endParaRPr lang="en-US" dirty="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55714881"/>
                  </a:ext>
                </a:extLst>
              </a:tr>
              <a:tr h="364387">
                <a:tc>
                  <a:txBody>
                    <a:bodyPr/>
                    <a:lstStyle/>
                    <a:p>
                      <a:r>
                        <a:rPr lang="en-US" dirty="0"/>
                        <a:t>Next </a:t>
                      </a:r>
                    </a:p>
                  </a:txBody>
                  <a:tcPr/>
                </a:tc>
                <a:tc>
                  <a:txBody>
                    <a:bodyPr/>
                    <a:lstStyle/>
                    <a:p>
                      <a:r>
                        <a:rPr lang="en-US" b="1" dirty="0"/>
                        <a:t> </a:t>
                      </a:r>
                    </a:p>
                  </a:txBody>
                  <a:tcPr>
                    <a:lnR w="12700" cap="flat" cmpd="sng" algn="ctr">
                      <a:solidFill>
                        <a:schemeClr val="tx1"/>
                      </a:solidFill>
                      <a:prstDash val="solid"/>
                      <a:round/>
                      <a:headEnd type="none" w="med" len="med"/>
                      <a:tailEnd type="none" w="med" len="med"/>
                    </a:lnR>
                  </a:tcPr>
                </a:tc>
                <a:tc>
                  <a:txBody>
                    <a:bodyPr/>
                    <a:lstStyle/>
                    <a:p>
                      <a:r>
                        <a:rPr lang="en-US" dirty="0"/>
                        <a:t>Overview</a:t>
                      </a:r>
                    </a:p>
                  </a:txBody>
                  <a:tcPr>
                    <a:lnL w="12700" cap="flat" cmpd="sng" algn="ctr">
                      <a:solidFill>
                        <a:schemeClr val="tx1"/>
                      </a:solidFill>
                      <a:prstDash val="solid"/>
                      <a:round/>
                      <a:headEnd type="none" w="med" len="med"/>
                      <a:tailEnd type="none" w="med" len="med"/>
                    </a:lnL>
                  </a:tcPr>
                </a:tc>
                <a:tc>
                  <a:txBody>
                    <a:bodyPr/>
                    <a:lstStyle/>
                    <a:p>
                      <a:r>
                        <a:rPr lang="en-US" dirty="0">
                          <a:solidFill>
                            <a:schemeClr val="tx1">
                              <a:lumMod val="65000"/>
                              <a:lumOff val="35000"/>
                            </a:schemeClr>
                          </a:solidFill>
                        </a:rPr>
                        <a:t>Advances: By user</a:t>
                      </a:r>
                    </a:p>
                  </a:txBody>
                  <a:tcPr/>
                </a:tc>
                <a:extLst>
                  <a:ext uri="{0D108BD9-81ED-4DB2-BD59-A6C34878D82A}">
                    <a16:rowId xmlns:a16="http://schemas.microsoft.com/office/drawing/2014/main" val="2446138852"/>
                  </a:ext>
                </a:extLst>
              </a:tr>
            </a:tbl>
          </a:graphicData>
        </a:graphic>
      </p:graphicFrame>
      <p:graphicFrame>
        <p:nvGraphicFramePr>
          <p:cNvPr id="16" name="Table 15">
            <a:extLst>
              <a:ext uri="{FF2B5EF4-FFF2-40B4-BE49-F238E27FC236}">
                <a16:creationId xmlns:a16="http://schemas.microsoft.com/office/drawing/2014/main" id="{BB81B524-8F9C-FF8C-D5BD-94363FD534B5}"/>
              </a:ext>
            </a:extLst>
          </p:cNvPr>
          <p:cNvGraphicFramePr>
            <a:graphicFrameLocks noGrp="1"/>
          </p:cNvGraphicFramePr>
          <p:nvPr>
            <p:extLst>
              <p:ext uri="{D42A27DB-BD31-4B8C-83A1-F6EECF244321}">
                <p14:modId xmlns:p14="http://schemas.microsoft.com/office/powerpoint/2010/main" val="1885825103"/>
              </p:ext>
            </p:extLst>
          </p:nvPr>
        </p:nvGraphicFramePr>
        <p:xfrm>
          <a:off x="419807" y="5516880"/>
          <a:ext cx="6858000" cy="1310640"/>
        </p:xfrm>
        <a:graphic>
          <a:graphicData uri="http://schemas.openxmlformats.org/drawingml/2006/table">
            <a:tbl>
              <a:tblPr firstRow="1" bandRow="1">
                <a:tableStyleId>{5C22544A-7EE6-4342-B048-85BDC9FD1C3A}</a:tableStyleId>
              </a:tblPr>
              <a:tblGrid>
                <a:gridCol w="6858000">
                  <a:extLst>
                    <a:ext uri="{9D8B030D-6E8A-4147-A177-3AD203B41FA5}">
                      <a16:colId xmlns:a16="http://schemas.microsoft.com/office/drawing/2014/main" val="161448233"/>
                    </a:ext>
                  </a:extLst>
                </a:gridCol>
              </a:tblGrid>
              <a:tr h="336083">
                <a:tc>
                  <a:txBody>
                    <a:bodyPr/>
                    <a:lstStyle/>
                    <a:p>
                      <a:r>
                        <a:rPr lang="en-US" dirty="0"/>
                        <a:t>Voice Over</a:t>
                      </a:r>
                    </a:p>
                  </a:txBody>
                  <a:tcPr/>
                </a:tc>
                <a:extLst>
                  <a:ext uri="{0D108BD9-81ED-4DB2-BD59-A6C34878D82A}">
                    <a16:rowId xmlns:a16="http://schemas.microsoft.com/office/drawing/2014/main" val="444259247"/>
                  </a:ext>
                </a:extLst>
              </a:tr>
              <a:tr h="896223">
                <a:tc>
                  <a:txBody>
                    <a:bodyPr/>
                    <a:lstStyle/>
                    <a:p>
                      <a:r>
                        <a:rPr lang="en-CA" sz="1400" kern="1200" dirty="0">
                          <a:solidFill>
                            <a:schemeClr val="dk1"/>
                          </a:solidFill>
                          <a:effectLst/>
                          <a:latin typeface="+mn-lt"/>
                          <a:ea typeface="+mn-ea"/>
                          <a:cs typeface="+mn-cs"/>
                        </a:rPr>
                        <a:t>At Canadian Tire, we are committed to making a positive impact on the communities where we live and work. In this section, we will explore how we contribute to the community through charitable activities, sustainability, and responsible political engagement.</a:t>
                      </a:r>
                    </a:p>
                  </a:txBody>
                  <a:tcPr/>
                </a:tc>
                <a:extLst>
                  <a:ext uri="{0D108BD9-81ED-4DB2-BD59-A6C34878D82A}">
                    <a16:rowId xmlns:a16="http://schemas.microsoft.com/office/drawing/2014/main" val="1372340830"/>
                  </a:ext>
                </a:extLst>
              </a:tr>
            </a:tbl>
          </a:graphicData>
        </a:graphic>
      </p:graphicFrame>
      <p:sp>
        <p:nvSpPr>
          <p:cNvPr id="17" name="TextBox 16">
            <a:extLst>
              <a:ext uri="{FF2B5EF4-FFF2-40B4-BE49-F238E27FC236}">
                <a16:creationId xmlns:a16="http://schemas.microsoft.com/office/drawing/2014/main" id="{AF2F2D5A-A91E-3A38-7955-5709E4D426B0}"/>
              </a:ext>
            </a:extLst>
          </p:cNvPr>
          <p:cNvSpPr txBox="1"/>
          <p:nvPr/>
        </p:nvSpPr>
        <p:spPr>
          <a:xfrm>
            <a:off x="9141007" y="248412"/>
            <a:ext cx="1989438" cy="369332"/>
          </a:xfrm>
          <a:prstGeom prst="rect">
            <a:avLst/>
          </a:prstGeom>
          <a:noFill/>
        </p:spPr>
        <p:txBody>
          <a:bodyPr wrap="square" rtlCol="0">
            <a:spAutoFit/>
          </a:bodyPr>
          <a:lstStyle/>
          <a:p>
            <a:r>
              <a:rPr lang="en-US" dirty="0">
                <a:solidFill>
                  <a:schemeClr val="bg1"/>
                </a:solidFill>
              </a:rPr>
              <a:t>Screen ID: 05-001 </a:t>
            </a:r>
          </a:p>
        </p:txBody>
      </p:sp>
      <p:cxnSp>
        <p:nvCxnSpPr>
          <p:cNvPr id="19" name="Straight Connector 18">
            <a:extLst>
              <a:ext uri="{FF2B5EF4-FFF2-40B4-BE49-F238E27FC236}">
                <a16:creationId xmlns:a16="http://schemas.microsoft.com/office/drawing/2014/main" id="{0B072550-C5CC-DDE7-2B93-23E4AFB02F36}"/>
              </a:ext>
            </a:extLst>
          </p:cNvPr>
          <p:cNvCxnSpPr/>
          <p:nvPr/>
        </p:nvCxnSpPr>
        <p:spPr>
          <a:xfrm>
            <a:off x="8600303" y="248411"/>
            <a:ext cx="0" cy="403201"/>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8533F031-350F-6DE3-3247-6CDDF2D2F221}"/>
              </a:ext>
            </a:extLst>
          </p:cNvPr>
          <p:cNvSpPr/>
          <p:nvPr/>
        </p:nvSpPr>
        <p:spPr>
          <a:xfrm>
            <a:off x="7458075" y="708708"/>
            <a:ext cx="4460081" cy="35509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t>Notes </a:t>
            </a:r>
          </a:p>
        </p:txBody>
      </p:sp>
      <p:sp>
        <p:nvSpPr>
          <p:cNvPr id="22" name="TextBox 21">
            <a:extLst>
              <a:ext uri="{FF2B5EF4-FFF2-40B4-BE49-F238E27FC236}">
                <a16:creationId xmlns:a16="http://schemas.microsoft.com/office/drawing/2014/main" id="{DC02951D-6AB4-734A-F0A3-A12C1751B157}"/>
              </a:ext>
            </a:extLst>
          </p:cNvPr>
          <p:cNvSpPr txBox="1"/>
          <p:nvPr/>
        </p:nvSpPr>
        <p:spPr>
          <a:xfrm>
            <a:off x="7487783" y="1190010"/>
            <a:ext cx="4301138" cy="1938992"/>
          </a:xfrm>
          <a:prstGeom prst="rect">
            <a:avLst/>
          </a:prstGeom>
          <a:noFill/>
        </p:spPr>
        <p:txBody>
          <a:bodyPr wrap="square" rtlCol="0">
            <a:spAutoFit/>
          </a:bodyPr>
          <a:lstStyle/>
          <a:p>
            <a:r>
              <a:rPr lang="en-CA" b="1" dirty="0">
                <a:solidFill>
                  <a:srgbClr val="0E0E0E"/>
                </a:solidFill>
                <a:effectLst/>
                <a:latin typeface=".SF NS"/>
              </a:rPr>
              <a:t>Interaction Type: </a:t>
            </a:r>
            <a:r>
              <a:rPr lang="en-CA" dirty="0">
                <a:solidFill>
                  <a:srgbClr val="0E0E0E"/>
                </a:solidFill>
                <a:effectLst/>
                <a:latin typeface=".SF NS"/>
              </a:rPr>
              <a:t>clickable hotspots</a:t>
            </a:r>
          </a:p>
          <a:p>
            <a:endParaRPr lang="en-CA" dirty="0">
              <a:solidFill>
                <a:srgbClr val="0E0E0E"/>
              </a:solidFill>
              <a:effectLst/>
              <a:latin typeface=".SF NS"/>
            </a:endParaRPr>
          </a:p>
          <a:p>
            <a:r>
              <a:rPr lang="en-CA" b="1" dirty="0">
                <a:solidFill>
                  <a:srgbClr val="0E0E0E"/>
                </a:solidFill>
                <a:effectLst/>
                <a:latin typeface=".SF NS"/>
              </a:rPr>
              <a:t>Screen Functionality</a:t>
            </a:r>
            <a:r>
              <a:rPr lang="en-CA" dirty="0">
                <a:solidFill>
                  <a:srgbClr val="0E0E0E"/>
                </a:solidFill>
                <a:effectLst/>
                <a:latin typeface=".SF NS"/>
              </a:rPr>
              <a:t> </a:t>
            </a:r>
            <a:r>
              <a:rPr lang="en-CA" sz="1600" dirty="0">
                <a:solidFill>
                  <a:srgbClr val="0E0E0E"/>
                </a:solidFill>
                <a:effectLst/>
                <a:latin typeface=".SF NS"/>
              </a:rPr>
              <a:t>Introduces the subcategories for contributing to communities, covering sustainability, charitable activities, and corporate political involvement.</a:t>
            </a:r>
          </a:p>
          <a:p>
            <a:endParaRPr lang="en-CA" dirty="0">
              <a:solidFill>
                <a:srgbClr val="0E0E0E"/>
              </a:solidFill>
              <a:effectLst/>
              <a:latin typeface=".SF NS"/>
            </a:endParaRPr>
          </a:p>
        </p:txBody>
      </p:sp>
      <p:sp>
        <p:nvSpPr>
          <p:cNvPr id="24" name="TextBox 23">
            <a:extLst>
              <a:ext uri="{FF2B5EF4-FFF2-40B4-BE49-F238E27FC236}">
                <a16:creationId xmlns:a16="http://schemas.microsoft.com/office/drawing/2014/main" id="{26993305-F073-1666-7655-CF5929BA0DD6}"/>
              </a:ext>
            </a:extLst>
          </p:cNvPr>
          <p:cNvSpPr txBox="1"/>
          <p:nvPr/>
        </p:nvSpPr>
        <p:spPr>
          <a:xfrm>
            <a:off x="653143" y="1163600"/>
            <a:ext cx="6064898" cy="3508653"/>
          </a:xfrm>
          <a:prstGeom prst="rect">
            <a:avLst/>
          </a:prstGeom>
          <a:noFill/>
        </p:spPr>
        <p:txBody>
          <a:bodyPr wrap="square" rtlCol="0">
            <a:spAutoFit/>
          </a:bodyPr>
          <a:lstStyle/>
          <a:p>
            <a:r>
              <a:rPr lang="en-US" b="1" dirty="0"/>
              <a:t>Title</a:t>
            </a:r>
            <a:r>
              <a:rPr lang="en-US" dirty="0"/>
              <a:t>: </a:t>
            </a:r>
            <a:r>
              <a:rPr lang="en-CA" dirty="0">
                <a:solidFill>
                  <a:srgbClr val="0E0E0E"/>
                </a:solidFill>
                <a:effectLst/>
                <a:latin typeface=".SF NS"/>
              </a:rPr>
              <a:t>Commitment </a:t>
            </a:r>
            <a:r>
              <a:rPr lang="en-CA" dirty="0">
                <a:solidFill>
                  <a:srgbClr val="0E0E0E"/>
                </a:solidFill>
                <a:latin typeface=".SF NS"/>
              </a:rPr>
              <a:t>4</a:t>
            </a:r>
            <a:r>
              <a:rPr lang="en-CA" dirty="0">
                <a:solidFill>
                  <a:srgbClr val="0E0E0E"/>
                </a:solidFill>
                <a:effectLst/>
                <a:latin typeface=".SF NS"/>
              </a:rPr>
              <a:t>: We </a:t>
            </a:r>
            <a:r>
              <a:rPr lang="en-CA" dirty="0">
                <a:solidFill>
                  <a:srgbClr val="0E0E0E"/>
                </a:solidFill>
                <a:latin typeface=".SF NS"/>
              </a:rPr>
              <a:t>contribute to the communities in which we operate</a:t>
            </a:r>
          </a:p>
          <a:p>
            <a:r>
              <a:rPr lang="en-US" sz="1800" b="1" dirty="0">
                <a:effectLst/>
                <a:latin typeface="Aptos" panose="020B0004020202020204" pitchFamily="34" charset="0"/>
                <a:ea typeface="Aptos" panose="020B0004020202020204" pitchFamily="34" charset="0"/>
                <a:cs typeface="Arial" panose="020B0604020202020204" pitchFamily="34" charset="0"/>
              </a:rPr>
              <a:t>Text</a:t>
            </a:r>
            <a:r>
              <a:rPr lang="en-US" sz="1800" dirty="0">
                <a:effectLst/>
                <a:latin typeface="Aptos" panose="020B0004020202020204" pitchFamily="34" charset="0"/>
                <a:ea typeface="Aptos" panose="020B0004020202020204" pitchFamily="34" charset="0"/>
                <a:cs typeface="Arial" panose="020B0604020202020204" pitchFamily="34" charset="0"/>
              </a:rPr>
              <a:t>:</a:t>
            </a:r>
          </a:p>
          <a:p>
            <a:r>
              <a:rPr lang="en-CA" dirty="0">
                <a:solidFill>
                  <a:srgbClr val="0E0E0E"/>
                </a:solidFill>
                <a:effectLst/>
                <a:latin typeface=".SF NS"/>
              </a:rPr>
              <a:t>Explore each area of Commitment 4 to find out how you can give back to society as a team member of Canadian tire </a:t>
            </a:r>
          </a:p>
          <a:p>
            <a:endParaRPr lang="en-CA" dirty="0">
              <a:solidFill>
                <a:srgbClr val="0E0E0E"/>
              </a:solidFill>
              <a:effectLst/>
              <a:latin typeface=".SF NS"/>
            </a:endParaRPr>
          </a:p>
          <a:p>
            <a:r>
              <a:rPr lang="en-CA" sz="1400" dirty="0">
                <a:solidFill>
                  <a:srgbClr val="0E0E0E"/>
                </a:solidFill>
                <a:effectLst/>
                <a:latin typeface="Times New Roman" panose="02020603050405020304" pitchFamily="18" charset="0"/>
              </a:rPr>
              <a:t>1. </a:t>
            </a:r>
            <a:r>
              <a:rPr lang="en-CA" sz="1400" dirty="0">
                <a:solidFill>
                  <a:srgbClr val="0E0E0E"/>
                </a:solidFill>
                <a:effectLst/>
                <a:latin typeface=".SF NS"/>
              </a:rPr>
              <a:t>Charities</a:t>
            </a:r>
          </a:p>
          <a:p>
            <a:r>
              <a:rPr lang="en-CA" sz="1400" dirty="0">
                <a:solidFill>
                  <a:srgbClr val="0E0E0E"/>
                </a:solidFill>
                <a:effectLst/>
                <a:latin typeface="Times New Roman" panose="02020603050405020304" pitchFamily="18" charset="0"/>
              </a:rPr>
              <a:t>2. </a:t>
            </a:r>
            <a:r>
              <a:rPr lang="en-CA" sz="1400" dirty="0">
                <a:solidFill>
                  <a:srgbClr val="0E0E0E"/>
                </a:solidFill>
                <a:effectLst/>
                <a:latin typeface=".SF NS"/>
              </a:rPr>
              <a:t>Political Activity</a:t>
            </a:r>
          </a:p>
          <a:p>
            <a:r>
              <a:rPr lang="en-CA" sz="1400" dirty="0">
                <a:solidFill>
                  <a:srgbClr val="0E0E0E"/>
                </a:solidFill>
                <a:effectLst/>
                <a:latin typeface="Times New Roman" panose="02020603050405020304" pitchFamily="18" charset="0"/>
              </a:rPr>
              <a:t>3. </a:t>
            </a:r>
            <a:r>
              <a:rPr lang="en-CA" sz="1400" dirty="0">
                <a:solidFill>
                  <a:srgbClr val="0E0E0E"/>
                </a:solidFill>
                <a:effectLst/>
                <a:latin typeface=".SF NS"/>
              </a:rPr>
              <a:t>Environment and Sustainability</a:t>
            </a:r>
          </a:p>
          <a:p>
            <a:endParaRPr lang="en-CA" dirty="0">
              <a:solidFill>
                <a:srgbClr val="0E0E0E"/>
              </a:solidFill>
              <a:effectLst/>
              <a:latin typeface=".SF NS"/>
            </a:endParaRPr>
          </a:p>
          <a:p>
            <a:endParaRPr lang="en-CA" dirty="0">
              <a:solidFill>
                <a:srgbClr val="0E0E0E"/>
              </a:solidFill>
              <a:effectLst/>
              <a:latin typeface=".SF NS"/>
            </a:endParaRPr>
          </a:p>
          <a:p>
            <a:endParaRPr lang="en-CA" dirty="0">
              <a:solidFill>
                <a:srgbClr val="0E0E0E"/>
              </a:solidFill>
              <a:effectLst/>
              <a:latin typeface=".SF NS"/>
            </a:endParaRPr>
          </a:p>
          <a:p>
            <a:endParaRPr lang="en-US" dirty="0"/>
          </a:p>
        </p:txBody>
      </p:sp>
      <p:sp>
        <p:nvSpPr>
          <p:cNvPr id="2" name="Rounded Rectangle 1">
            <a:extLst>
              <a:ext uri="{FF2B5EF4-FFF2-40B4-BE49-F238E27FC236}">
                <a16:creationId xmlns:a16="http://schemas.microsoft.com/office/drawing/2014/main" id="{65135C72-6617-1C1D-842B-8895D99B0470}"/>
              </a:ext>
            </a:extLst>
          </p:cNvPr>
          <p:cNvSpPr/>
          <p:nvPr/>
        </p:nvSpPr>
        <p:spPr>
          <a:xfrm>
            <a:off x="2197077" y="3621110"/>
            <a:ext cx="747331" cy="78913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1</a:t>
            </a:r>
          </a:p>
        </p:txBody>
      </p:sp>
      <p:sp>
        <p:nvSpPr>
          <p:cNvPr id="3" name="Rounded Rectangle 2">
            <a:extLst>
              <a:ext uri="{FF2B5EF4-FFF2-40B4-BE49-F238E27FC236}">
                <a16:creationId xmlns:a16="http://schemas.microsoft.com/office/drawing/2014/main" id="{EAF5E850-2FD5-FBC2-5295-FF049945C822}"/>
              </a:ext>
            </a:extLst>
          </p:cNvPr>
          <p:cNvSpPr/>
          <p:nvPr/>
        </p:nvSpPr>
        <p:spPr>
          <a:xfrm>
            <a:off x="3099530" y="3629508"/>
            <a:ext cx="747331" cy="78913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2</a:t>
            </a:r>
          </a:p>
        </p:txBody>
      </p:sp>
      <p:sp>
        <p:nvSpPr>
          <p:cNvPr id="5" name="Rounded Rectangle 4">
            <a:extLst>
              <a:ext uri="{FF2B5EF4-FFF2-40B4-BE49-F238E27FC236}">
                <a16:creationId xmlns:a16="http://schemas.microsoft.com/office/drawing/2014/main" id="{976C894A-2C11-2C00-A837-BE3328FE3A2F}"/>
              </a:ext>
            </a:extLst>
          </p:cNvPr>
          <p:cNvSpPr/>
          <p:nvPr/>
        </p:nvSpPr>
        <p:spPr>
          <a:xfrm>
            <a:off x="4001983" y="3629509"/>
            <a:ext cx="747331" cy="78913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3</a:t>
            </a:r>
          </a:p>
        </p:txBody>
      </p:sp>
    </p:spTree>
    <p:extLst>
      <p:ext uri="{BB962C8B-B14F-4D97-AF65-F5344CB8AC3E}">
        <p14:creationId xmlns:p14="http://schemas.microsoft.com/office/powerpoint/2010/main" val="41003154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72AB86-B9FC-434B-CD78-C165CFFF729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5A1E341-5618-70B5-ACF6-90AEB32FBF3D}"/>
              </a:ext>
            </a:extLst>
          </p:cNvPr>
          <p:cNvSpPr/>
          <p:nvPr/>
        </p:nvSpPr>
        <p:spPr>
          <a:xfrm>
            <a:off x="273844" y="248412"/>
            <a:ext cx="11644312" cy="4032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CF979F46-633D-4C42-0E56-C0E76A487D06}"/>
              </a:ext>
            </a:extLst>
          </p:cNvPr>
          <p:cNvSpPr/>
          <p:nvPr/>
        </p:nvSpPr>
        <p:spPr>
          <a:xfrm>
            <a:off x="342900" y="694476"/>
            <a:ext cx="6858000" cy="3105999"/>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417ECAB-4A29-8EAF-CB5C-CA7F81E724AF}"/>
              </a:ext>
            </a:extLst>
          </p:cNvPr>
          <p:cNvSpPr/>
          <p:nvPr/>
        </p:nvSpPr>
        <p:spPr>
          <a:xfrm>
            <a:off x="7458075" y="694476"/>
            <a:ext cx="4460081" cy="231605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8" name="Table 7">
            <a:extLst>
              <a:ext uri="{FF2B5EF4-FFF2-40B4-BE49-F238E27FC236}">
                <a16:creationId xmlns:a16="http://schemas.microsoft.com/office/drawing/2014/main" id="{2F21A7C6-2D1F-3EB3-1906-D4F2F04732D8}"/>
              </a:ext>
            </a:extLst>
          </p:cNvPr>
          <p:cNvGraphicFramePr>
            <a:graphicFrameLocks noGrp="1"/>
          </p:cNvGraphicFramePr>
          <p:nvPr>
            <p:extLst>
              <p:ext uri="{D42A27DB-BD31-4B8C-83A1-F6EECF244321}">
                <p14:modId xmlns:p14="http://schemas.microsoft.com/office/powerpoint/2010/main" val="1864466709"/>
              </p:ext>
            </p:extLst>
          </p:nvPr>
        </p:nvGraphicFramePr>
        <p:xfrm>
          <a:off x="7447658" y="3079533"/>
          <a:ext cx="4391026" cy="3009984"/>
        </p:xfrm>
        <a:graphic>
          <a:graphicData uri="http://schemas.openxmlformats.org/drawingml/2006/table">
            <a:tbl>
              <a:tblPr firstRow="1" bandRow="1">
                <a:tableStyleId>{5C22544A-7EE6-4342-B048-85BDC9FD1C3A}</a:tableStyleId>
              </a:tblPr>
              <a:tblGrid>
                <a:gridCol w="2195513">
                  <a:extLst>
                    <a:ext uri="{9D8B030D-6E8A-4147-A177-3AD203B41FA5}">
                      <a16:colId xmlns:a16="http://schemas.microsoft.com/office/drawing/2014/main" val="639812973"/>
                    </a:ext>
                  </a:extLst>
                </a:gridCol>
                <a:gridCol w="2195513">
                  <a:extLst>
                    <a:ext uri="{9D8B030D-6E8A-4147-A177-3AD203B41FA5}">
                      <a16:colId xmlns:a16="http://schemas.microsoft.com/office/drawing/2014/main" val="2463367939"/>
                    </a:ext>
                  </a:extLst>
                </a:gridCol>
              </a:tblGrid>
              <a:tr h="457166">
                <a:tc gridSpan="2">
                  <a:txBody>
                    <a:bodyPr/>
                    <a:lstStyle/>
                    <a:p>
                      <a:r>
                        <a:rPr lang="en-US" dirty="0"/>
                        <a:t>Media and interactivity</a:t>
                      </a:r>
                    </a:p>
                  </a:txBody>
                  <a:tcPr/>
                </a:tc>
                <a:tc hMerge="1">
                  <a:txBody>
                    <a:bodyPr/>
                    <a:lstStyle/>
                    <a:p>
                      <a:endParaRPr lang="en-US" dirty="0"/>
                    </a:p>
                  </a:txBody>
                  <a:tcPr/>
                </a:tc>
                <a:extLst>
                  <a:ext uri="{0D108BD9-81ED-4DB2-BD59-A6C34878D82A}">
                    <a16:rowId xmlns:a16="http://schemas.microsoft.com/office/drawing/2014/main" val="1755190821"/>
                  </a:ext>
                </a:extLst>
              </a:tr>
              <a:tr h="578733">
                <a:tc>
                  <a:txBody>
                    <a:bodyPr/>
                    <a:lstStyle/>
                    <a:p>
                      <a:r>
                        <a:rPr lang="en-US" sz="1800" kern="1200" dirty="0">
                          <a:solidFill>
                            <a:schemeClr val="dk1"/>
                          </a:solidFill>
                          <a:effectLst/>
                          <a:latin typeface="+mn-lt"/>
                          <a:ea typeface="+mn-ea"/>
                          <a:cs typeface="+mn-cs"/>
                        </a:rPr>
                        <a:t>Canadian Tire logo and tagline</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00001.png </a:t>
                      </a:r>
                      <a:endParaRPr lang="en-US" dirty="0"/>
                    </a:p>
                  </a:txBody>
                  <a:tcPr/>
                </a:tc>
                <a:extLst>
                  <a:ext uri="{0D108BD9-81ED-4DB2-BD59-A6C34878D82A}">
                    <a16:rowId xmlns:a16="http://schemas.microsoft.com/office/drawing/2014/main" val="1893647286"/>
                  </a:ext>
                </a:extLst>
              </a:tr>
              <a:tr h="457166">
                <a:tc>
                  <a:txBody>
                    <a:bodyPr/>
                    <a:lstStyle/>
                    <a:p>
                      <a:r>
                        <a:rPr lang="en-US" sz="1800" kern="1200" dirty="0">
                          <a:solidFill>
                            <a:schemeClr val="dk1"/>
                          </a:solidFill>
                          <a:effectLst/>
                          <a:latin typeface="+mn-lt"/>
                          <a:ea typeface="+mn-ea"/>
                          <a:cs typeface="+mn-cs"/>
                        </a:rPr>
                        <a:t>Voice Over</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charities_Script.mp3 </a:t>
                      </a:r>
                      <a:endParaRPr lang="en-US" dirty="0"/>
                    </a:p>
                  </a:txBody>
                  <a:tcPr/>
                </a:tc>
                <a:extLst>
                  <a:ext uri="{0D108BD9-81ED-4DB2-BD59-A6C34878D82A}">
                    <a16:rowId xmlns:a16="http://schemas.microsoft.com/office/drawing/2014/main" val="1455925698"/>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kern="1200" dirty="0">
                        <a:solidFill>
                          <a:schemeClr val="dk1"/>
                        </a:solidFill>
                        <a:effectLst/>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2733688411"/>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kern="1200" dirty="0">
                        <a:solidFill>
                          <a:schemeClr val="dk1"/>
                        </a:solidFill>
                        <a:effectLst/>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2820722520"/>
                  </a:ext>
                </a:extLst>
              </a:tr>
            </a:tbl>
          </a:graphicData>
        </a:graphic>
      </p:graphicFrame>
      <p:sp>
        <p:nvSpPr>
          <p:cNvPr id="11" name="TextBox 10">
            <a:extLst>
              <a:ext uri="{FF2B5EF4-FFF2-40B4-BE49-F238E27FC236}">
                <a16:creationId xmlns:a16="http://schemas.microsoft.com/office/drawing/2014/main" id="{9ABA7C4C-7648-0A8F-7F6F-C0770D1FE765}"/>
              </a:ext>
            </a:extLst>
          </p:cNvPr>
          <p:cNvSpPr txBox="1"/>
          <p:nvPr/>
        </p:nvSpPr>
        <p:spPr>
          <a:xfrm>
            <a:off x="273845" y="248412"/>
            <a:ext cx="11230296" cy="1477328"/>
          </a:xfrm>
          <a:prstGeom prst="rect">
            <a:avLst/>
          </a:prstGeom>
          <a:noFill/>
        </p:spPr>
        <p:txBody>
          <a:bodyPr wrap="square" rtlCol="0">
            <a:spAutoFit/>
          </a:bodyPr>
          <a:lstStyle/>
          <a:p>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Course Title: Commitment 4 &gt; </a:t>
            </a:r>
            <a:r>
              <a:rPr lang="en-CA" b="1" dirty="0">
                <a:solidFill>
                  <a:schemeClr val="bg1"/>
                </a:solidFill>
                <a:effectLst/>
                <a:latin typeface=".SF NS"/>
              </a:rPr>
              <a:t>Charities</a:t>
            </a:r>
            <a:endParaRPr lang="en-CA" dirty="0">
              <a:solidFill>
                <a:schemeClr val="bg1"/>
              </a:solidFill>
              <a:effectLst/>
              <a:latin typeface=".SF NS"/>
            </a:endParaRPr>
          </a:p>
          <a:p>
            <a:endPar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a:p>
            <a:endParaRPr lang="en-CA" dirty="0">
              <a:solidFill>
                <a:schemeClr val="bg1"/>
              </a:solidFill>
              <a:effectLst/>
              <a:latin typeface=".SF NS"/>
            </a:endParaRPr>
          </a:p>
          <a:p>
            <a:endParaRPr lang="en-CA" dirty="0">
              <a:solidFill>
                <a:schemeClr val="bg1"/>
              </a:solidFill>
              <a:effectLst/>
              <a:latin typeface=".SF NS"/>
            </a:endParaRPr>
          </a:p>
          <a:p>
            <a:r>
              <a:rPr lang="en-US" b="1" kern="100" dirty="0">
                <a:solidFill>
                  <a:schemeClr val="bg1"/>
                </a:solidFill>
                <a:latin typeface="Aptos" panose="020B0004020202020204" pitchFamily="34" charset="0"/>
                <a:ea typeface="Aptos" panose="020B0004020202020204" pitchFamily="34" charset="0"/>
                <a:cs typeface="Arial" panose="020B0604020202020204" pitchFamily="34" charset="0"/>
              </a:rPr>
              <a:t> </a:t>
            </a:r>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 </a:t>
            </a:r>
            <a:endParaRPr lang="en-CA" sz="1800"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99D5DD6B-CEFA-F7E1-6EE0-0550DA795274}"/>
              </a:ext>
            </a:extLst>
          </p:cNvPr>
          <p:cNvSpPr txBox="1"/>
          <p:nvPr/>
        </p:nvSpPr>
        <p:spPr>
          <a:xfrm>
            <a:off x="2197077" y="722940"/>
            <a:ext cx="3149645" cy="369332"/>
          </a:xfrm>
          <a:prstGeom prst="rect">
            <a:avLst/>
          </a:prstGeom>
          <a:noFill/>
        </p:spPr>
        <p:txBody>
          <a:bodyPr wrap="none" rtlCol="0">
            <a:spAutoFit/>
          </a:bodyPr>
          <a:lstStyle/>
          <a:p>
            <a:r>
              <a:rPr lang="en-US" dirty="0">
                <a:solidFill>
                  <a:schemeClr val="bg1">
                    <a:lumMod val="65000"/>
                  </a:schemeClr>
                </a:solidFill>
              </a:rPr>
              <a:t>Screen layout/ On screen text </a:t>
            </a:r>
          </a:p>
        </p:txBody>
      </p:sp>
      <p:graphicFrame>
        <p:nvGraphicFramePr>
          <p:cNvPr id="14" name="Table 13">
            <a:extLst>
              <a:ext uri="{FF2B5EF4-FFF2-40B4-BE49-F238E27FC236}">
                <a16:creationId xmlns:a16="http://schemas.microsoft.com/office/drawing/2014/main" id="{CBC9DD43-CC5D-5D2D-07E1-2DCAEEED863F}"/>
              </a:ext>
            </a:extLst>
          </p:cNvPr>
          <p:cNvGraphicFramePr>
            <a:graphicFrameLocks noGrp="1"/>
          </p:cNvGraphicFramePr>
          <p:nvPr/>
        </p:nvGraphicFramePr>
        <p:xfrm>
          <a:off x="342900" y="3871803"/>
          <a:ext cx="6858000" cy="731520"/>
        </p:xfrm>
        <a:graphic>
          <a:graphicData uri="http://schemas.openxmlformats.org/drawingml/2006/table">
            <a:tbl>
              <a:tblPr firstRow="1" bandRow="1">
                <a:tableStyleId>{5C22544A-7EE6-4342-B048-85BDC9FD1C3A}</a:tableStyleId>
              </a:tblPr>
              <a:tblGrid>
                <a:gridCol w="1410744">
                  <a:extLst>
                    <a:ext uri="{9D8B030D-6E8A-4147-A177-3AD203B41FA5}">
                      <a16:colId xmlns:a16="http://schemas.microsoft.com/office/drawing/2014/main" val="4101885158"/>
                    </a:ext>
                  </a:extLst>
                </a:gridCol>
                <a:gridCol w="1277655">
                  <a:extLst>
                    <a:ext uri="{9D8B030D-6E8A-4147-A177-3AD203B41FA5}">
                      <a16:colId xmlns:a16="http://schemas.microsoft.com/office/drawing/2014/main" val="1568312238"/>
                    </a:ext>
                  </a:extLst>
                </a:gridCol>
                <a:gridCol w="1849620">
                  <a:extLst>
                    <a:ext uri="{9D8B030D-6E8A-4147-A177-3AD203B41FA5}">
                      <a16:colId xmlns:a16="http://schemas.microsoft.com/office/drawing/2014/main" val="13374560"/>
                    </a:ext>
                  </a:extLst>
                </a:gridCol>
                <a:gridCol w="2319981">
                  <a:extLst>
                    <a:ext uri="{9D8B030D-6E8A-4147-A177-3AD203B41FA5}">
                      <a16:colId xmlns:a16="http://schemas.microsoft.com/office/drawing/2014/main" val="1318454291"/>
                    </a:ext>
                  </a:extLst>
                </a:gridCol>
              </a:tblGrid>
              <a:tr h="364387">
                <a:tc gridSpan="4">
                  <a:txBody>
                    <a:bodyPr/>
                    <a:lstStyle/>
                    <a:p>
                      <a:r>
                        <a:rPr lang="en-US" dirty="0"/>
                        <a:t>Navigation buttons </a:t>
                      </a:r>
                    </a:p>
                  </a:txBody>
                  <a:tcPr/>
                </a:tc>
                <a:tc hMerge="1">
                  <a:txBody>
                    <a:bodyPr/>
                    <a:lstStyle/>
                    <a:p>
                      <a:endParaRPr lang="en-US" dirty="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55714881"/>
                  </a:ext>
                </a:extLst>
              </a:tr>
              <a:tr h="364387">
                <a:tc>
                  <a:txBody>
                    <a:bodyPr/>
                    <a:lstStyle/>
                    <a:p>
                      <a:r>
                        <a:rPr lang="en-US" dirty="0"/>
                        <a:t>Next </a:t>
                      </a:r>
                    </a:p>
                  </a:txBody>
                  <a:tcPr/>
                </a:tc>
                <a:tc>
                  <a:txBody>
                    <a:bodyPr/>
                    <a:lstStyle/>
                    <a:p>
                      <a:r>
                        <a:rPr lang="en-US" b="0" dirty="0"/>
                        <a:t>Previous</a:t>
                      </a:r>
                      <a:r>
                        <a:rPr lang="en-US" b="1" dirty="0"/>
                        <a:t> </a:t>
                      </a:r>
                    </a:p>
                  </a:txBody>
                  <a:tcPr>
                    <a:lnR w="12700" cap="flat" cmpd="sng" algn="ctr">
                      <a:solidFill>
                        <a:schemeClr val="tx1"/>
                      </a:solidFill>
                      <a:prstDash val="solid"/>
                      <a:round/>
                      <a:headEnd type="none" w="med" len="med"/>
                      <a:tailEnd type="none" w="med" len="med"/>
                    </a:lnR>
                  </a:tcPr>
                </a:tc>
                <a:tc>
                  <a:txBody>
                    <a:bodyPr/>
                    <a:lstStyle/>
                    <a:p>
                      <a:r>
                        <a:rPr lang="en-US" dirty="0"/>
                        <a:t>Close</a:t>
                      </a:r>
                    </a:p>
                  </a:txBody>
                  <a:tcPr>
                    <a:lnL w="12700" cap="flat" cmpd="sng" algn="ctr">
                      <a:solidFill>
                        <a:schemeClr val="tx1"/>
                      </a:solidFill>
                      <a:prstDash val="solid"/>
                      <a:round/>
                      <a:headEnd type="none" w="med" len="med"/>
                      <a:tailEnd type="none" w="med" len="med"/>
                    </a:lnL>
                  </a:tcPr>
                </a:tc>
                <a:tc>
                  <a:txBody>
                    <a:bodyPr/>
                    <a:lstStyle/>
                    <a:p>
                      <a:r>
                        <a:rPr lang="en-US" dirty="0">
                          <a:solidFill>
                            <a:schemeClr val="tx1">
                              <a:lumMod val="65000"/>
                              <a:lumOff val="35000"/>
                            </a:schemeClr>
                          </a:solidFill>
                        </a:rPr>
                        <a:t>Advances: By user</a:t>
                      </a:r>
                    </a:p>
                  </a:txBody>
                  <a:tcPr/>
                </a:tc>
                <a:extLst>
                  <a:ext uri="{0D108BD9-81ED-4DB2-BD59-A6C34878D82A}">
                    <a16:rowId xmlns:a16="http://schemas.microsoft.com/office/drawing/2014/main" val="2446138852"/>
                  </a:ext>
                </a:extLst>
              </a:tr>
            </a:tbl>
          </a:graphicData>
        </a:graphic>
      </p:graphicFrame>
      <p:graphicFrame>
        <p:nvGraphicFramePr>
          <p:cNvPr id="16" name="Table 15">
            <a:extLst>
              <a:ext uri="{FF2B5EF4-FFF2-40B4-BE49-F238E27FC236}">
                <a16:creationId xmlns:a16="http://schemas.microsoft.com/office/drawing/2014/main" id="{30075FE0-C457-C6A4-D526-7022D0748FA9}"/>
              </a:ext>
            </a:extLst>
          </p:cNvPr>
          <p:cNvGraphicFramePr>
            <a:graphicFrameLocks noGrp="1"/>
          </p:cNvGraphicFramePr>
          <p:nvPr>
            <p:extLst>
              <p:ext uri="{D42A27DB-BD31-4B8C-83A1-F6EECF244321}">
                <p14:modId xmlns:p14="http://schemas.microsoft.com/office/powerpoint/2010/main" val="3694000435"/>
              </p:ext>
            </p:extLst>
          </p:nvPr>
        </p:nvGraphicFramePr>
        <p:xfrm>
          <a:off x="342900" y="4674651"/>
          <a:ext cx="6858000" cy="1990409"/>
        </p:xfrm>
        <a:graphic>
          <a:graphicData uri="http://schemas.openxmlformats.org/drawingml/2006/table">
            <a:tbl>
              <a:tblPr firstRow="1" bandRow="1">
                <a:tableStyleId>{5C22544A-7EE6-4342-B048-85BDC9FD1C3A}</a:tableStyleId>
              </a:tblPr>
              <a:tblGrid>
                <a:gridCol w="6858000">
                  <a:extLst>
                    <a:ext uri="{9D8B030D-6E8A-4147-A177-3AD203B41FA5}">
                      <a16:colId xmlns:a16="http://schemas.microsoft.com/office/drawing/2014/main" val="161448233"/>
                    </a:ext>
                  </a:extLst>
                </a:gridCol>
              </a:tblGrid>
              <a:tr h="340768">
                <a:tc>
                  <a:txBody>
                    <a:bodyPr/>
                    <a:lstStyle/>
                    <a:p>
                      <a:r>
                        <a:rPr lang="en-US" sz="2000" dirty="0"/>
                        <a:t>Voice Over</a:t>
                      </a:r>
                    </a:p>
                  </a:txBody>
                  <a:tcPr/>
                </a:tc>
                <a:extLst>
                  <a:ext uri="{0D108BD9-81ED-4DB2-BD59-A6C34878D82A}">
                    <a16:rowId xmlns:a16="http://schemas.microsoft.com/office/drawing/2014/main" val="444259247"/>
                  </a:ext>
                </a:extLst>
              </a:tr>
              <a:tr h="1594169">
                <a:tc>
                  <a:txBody>
                    <a:bodyPr/>
                    <a:lstStyle/>
                    <a:p>
                      <a:r>
                        <a:rPr lang="en-CA" sz="1400" kern="1200" dirty="0">
                          <a:solidFill>
                            <a:schemeClr val="dk1"/>
                          </a:solidFill>
                          <a:effectLst/>
                          <a:latin typeface="+mn-lt"/>
                          <a:ea typeface="+mn-ea"/>
                          <a:cs typeface="+mn-cs"/>
                        </a:rPr>
                        <a:t>Our charitable initiatives help improve the quality of life in our communities. Employees may participate in charitable events or activities that have been approved by the company, including Jumpstart Charities</a:t>
                      </a:r>
                    </a:p>
                    <a:p>
                      <a:r>
                        <a:rPr lang="en-CA" sz="1400" dirty="0">
                          <a:solidFill>
                            <a:srgbClr val="0E0E0E"/>
                          </a:solidFill>
                          <a:effectLst/>
                          <a:latin typeface=".SF NS"/>
                        </a:rPr>
                        <a:t>Employees may only solicit support for approved charitable initiatives, All charitable activities must align with Canadian Tire’s values and mission and Support Jumpstart Charities to help children participate in sports and recreation.</a:t>
                      </a:r>
                    </a:p>
                  </a:txBody>
                  <a:tcPr/>
                </a:tc>
                <a:extLst>
                  <a:ext uri="{0D108BD9-81ED-4DB2-BD59-A6C34878D82A}">
                    <a16:rowId xmlns:a16="http://schemas.microsoft.com/office/drawing/2014/main" val="1372340830"/>
                  </a:ext>
                </a:extLst>
              </a:tr>
            </a:tbl>
          </a:graphicData>
        </a:graphic>
      </p:graphicFrame>
      <p:sp>
        <p:nvSpPr>
          <p:cNvPr id="17" name="TextBox 16">
            <a:extLst>
              <a:ext uri="{FF2B5EF4-FFF2-40B4-BE49-F238E27FC236}">
                <a16:creationId xmlns:a16="http://schemas.microsoft.com/office/drawing/2014/main" id="{53C79C70-9375-CDB8-9E3C-8997D3C84E27}"/>
              </a:ext>
            </a:extLst>
          </p:cNvPr>
          <p:cNvSpPr txBox="1"/>
          <p:nvPr/>
        </p:nvSpPr>
        <p:spPr>
          <a:xfrm>
            <a:off x="9141007" y="248412"/>
            <a:ext cx="1989438" cy="369332"/>
          </a:xfrm>
          <a:prstGeom prst="rect">
            <a:avLst/>
          </a:prstGeom>
          <a:noFill/>
        </p:spPr>
        <p:txBody>
          <a:bodyPr wrap="square" rtlCol="0">
            <a:spAutoFit/>
          </a:bodyPr>
          <a:lstStyle/>
          <a:p>
            <a:r>
              <a:rPr lang="en-US" dirty="0">
                <a:solidFill>
                  <a:schemeClr val="bg1"/>
                </a:solidFill>
              </a:rPr>
              <a:t>Screen ID: 05-002 </a:t>
            </a:r>
          </a:p>
        </p:txBody>
      </p:sp>
      <p:cxnSp>
        <p:nvCxnSpPr>
          <p:cNvPr id="19" name="Straight Connector 18">
            <a:extLst>
              <a:ext uri="{FF2B5EF4-FFF2-40B4-BE49-F238E27FC236}">
                <a16:creationId xmlns:a16="http://schemas.microsoft.com/office/drawing/2014/main" id="{DF72FA55-9BD4-60CB-E081-678A12FB2B5F}"/>
              </a:ext>
            </a:extLst>
          </p:cNvPr>
          <p:cNvCxnSpPr/>
          <p:nvPr/>
        </p:nvCxnSpPr>
        <p:spPr>
          <a:xfrm>
            <a:off x="8600303" y="248411"/>
            <a:ext cx="0" cy="403201"/>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2821D119-B545-ADBF-F6E7-F4F8745049F8}"/>
              </a:ext>
            </a:extLst>
          </p:cNvPr>
          <p:cNvSpPr/>
          <p:nvPr/>
        </p:nvSpPr>
        <p:spPr>
          <a:xfrm>
            <a:off x="7458075" y="708708"/>
            <a:ext cx="4460081" cy="35509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t>Notes </a:t>
            </a:r>
          </a:p>
        </p:txBody>
      </p:sp>
      <p:sp>
        <p:nvSpPr>
          <p:cNvPr id="22" name="TextBox 21">
            <a:extLst>
              <a:ext uri="{FF2B5EF4-FFF2-40B4-BE49-F238E27FC236}">
                <a16:creationId xmlns:a16="http://schemas.microsoft.com/office/drawing/2014/main" id="{8AA79F1B-2C00-4583-4183-D212989160B6}"/>
              </a:ext>
            </a:extLst>
          </p:cNvPr>
          <p:cNvSpPr txBox="1"/>
          <p:nvPr/>
        </p:nvSpPr>
        <p:spPr>
          <a:xfrm>
            <a:off x="7487783" y="1190010"/>
            <a:ext cx="4301138" cy="2031325"/>
          </a:xfrm>
          <a:prstGeom prst="rect">
            <a:avLst/>
          </a:prstGeom>
          <a:noFill/>
        </p:spPr>
        <p:txBody>
          <a:bodyPr wrap="square" rtlCol="0">
            <a:spAutoFit/>
          </a:bodyPr>
          <a:lstStyle/>
          <a:p>
            <a:r>
              <a:rPr lang="en-CA" b="1" dirty="0">
                <a:solidFill>
                  <a:srgbClr val="0E0E0E"/>
                </a:solidFill>
                <a:effectLst/>
                <a:latin typeface=".SF NS"/>
              </a:rPr>
              <a:t>Interaction Type: </a:t>
            </a:r>
            <a:r>
              <a:rPr lang="en-CA" dirty="0">
                <a:solidFill>
                  <a:srgbClr val="0E0E0E"/>
                </a:solidFill>
                <a:effectLst/>
                <a:latin typeface=".SF NS"/>
              </a:rPr>
              <a:t>Text/ image </a:t>
            </a:r>
          </a:p>
          <a:p>
            <a:endParaRPr lang="en-CA" dirty="0">
              <a:solidFill>
                <a:srgbClr val="0E0E0E"/>
              </a:solidFill>
              <a:effectLst/>
              <a:latin typeface=".SF NS"/>
            </a:endParaRPr>
          </a:p>
          <a:p>
            <a:r>
              <a:rPr lang="en-CA" b="1" dirty="0">
                <a:solidFill>
                  <a:srgbClr val="0E0E0E"/>
                </a:solidFill>
                <a:effectLst/>
                <a:latin typeface=".SF NS"/>
              </a:rPr>
              <a:t>Screen Functionality: </a:t>
            </a:r>
            <a:r>
              <a:rPr lang="en-CA" dirty="0">
                <a:solidFill>
                  <a:srgbClr val="0E0E0E"/>
                </a:solidFill>
                <a:effectLst/>
                <a:latin typeface=".SF NS"/>
              </a:rPr>
              <a:t>written </a:t>
            </a:r>
            <a:r>
              <a:rPr lang="en-CA" dirty="0">
                <a:solidFill>
                  <a:srgbClr val="0E0E0E"/>
                </a:solidFill>
                <a:latin typeface=".SF NS"/>
              </a:rPr>
              <a:t>g</a:t>
            </a:r>
            <a:r>
              <a:rPr lang="en-CA" dirty="0">
                <a:solidFill>
                  <a:srgbClr val="0E0E0E"/>
                </a:solidFill>
                <a:effectLst/>
                <a:latin typeface=".SF NS"/>
              </a:rPr>
              <a:t>uidelines for charitable contributions and community initiatives.</a:t>
            </a:r>
          </a:p>
          <a:p>
            <a:endParaRPr lang="en-CA" dirty="0">
              <a:solidFill>
                <a:srgbClr val="0E0E0E"/>
              </a:solidFill>
              <a:effectLst/>
              <a:latin typeface=".SF NS"/>
            </a:endParaRPr>
          </a:p>
          <a:p>
            <a:endParaRPr lang="en-CA" dirty="0">
              <a:solidFill>
                <a:srgbClr val="0E0E0E"/>
              </a:solidFill>
              <a:effectLst/>
              <a:latin typeface=".SF NS"/>
            </a:endParaRPr>
          </a:p>
        </p:txBody>
      </p:sp>
      <p:sp>
        <p:nvSpPr>
          <p:cNvPr id="24" name="TextBox 23">
            <a:extLst>
              <a:ext uri="{FF2B5EF4-FFF2-40B4-BE49-F238E27FC236}">
                <a16:creationId xmlns:a16="http://schemas.microsoft.com/office/drawing/2014/main" id="{6C3459AB-5BE2-817B-5724-B606AB44683F}"/>
              </a:ext>
            </a:extLst>
          </p:cNvPr>
          <p:cNvSpPr txBox="1"/>
          <p:nvPr/>
        </p:nvSpPr>
        <p:spPr>
          <a:xfrm>
            <a:off x="653143" y="1163600"/>
            <a:ext cx="6064898" cy="2862322"/>
          </a:xfrm>
          <a:prstGeom prst="rect">
            <a:avLst/>
          </a:prstGeom>
          <a:noFill/>
        </p:spPr>
        <p:txBody>
          <a:bodyPr wrap="square" rtlCol="0">
            <a:spAutoFit/>
          </a:bodyPr>
          <a:lstStyle/>
          <a:p>
            <a:r>
              <a:rPr lang="en-US" b="1" dirty="0"/>
              <a:t>Title: </a:t>
            </a:r>
            <a:r>
              <a:rPr lang="en-CA" dirty="0">
                <a:solidFill>
                  <a:srgbClr val="0E0E0E"/>
                </a:solidFill>
                <a:effectLst/>
                <a:latin typeface=".SF NS"/>
              </a:rPr>
              <a:t>Brand and Reputation</a:t>
            </a:r>
          </a:p>
          <a:p>
            <a:endParaRPr lang="en-CA" dirty="0">
              <a:solidFill>
                <a:srgbClr val="0E0E0E"/>
              </a:solidFill>
              <a:latin typeface=".SF NS"/>
            </a:endParaRPr>
          </a:p>
          <a:p>
            <a:r>
              <a:rPr lang="en-US" sz="1800" b="1" dirty="0">
                <a:effectLst/>
                <a:latin typeface="Aptos" panose="020B0004020202020204" pitchFamily="34" charset="0"/>
                <a:ea typeface="Aptos" panose="020B0004020202020204" pitchFamily="34" charset="0"/>
                <a:cs typeface="Arial" panose="020B0604020202020204" pitchFamily="34" charset="0"/>
              </a:rPr>
              <a:t>Text</a:t>
            </a:r>
            <a:r>
              <a:rPr lang="en-US" sz="1800" dirty="0">
                <a:effectLst/>
                <a:latin typeface="Aptos" panose="020B0004020202020204" pitchFamily="34" charset="0"/>
                <a:ea typeface="Aptos" panose="020B0004020202020204" pitchFamily="34" charset="0"/>
                <a:cs typeface="Arial" panose="020B0604020202020204" pitchFamily="34" charset="0"/>
              </a:rPr>
              <a:t>:</a:t>
            </a:r>
          </a:p>
          <a:p>
            <a:r>
              <a:rPr lang="en-CA" dirty="0">
                <a:solidFill>
                  <a:srgbClr val="0E0E0E"/>
                </a:solidFill>
                <a:effectLst/>
                <a:latin typeface=".SF NS"/>
              </a:rPr>
              <a:t>• Employees may only solicit support for approved charitable initiatives.</a:t>
            </a:r>
          </a:p>
          <a:p>
            <a:r>
              <a:rPr lang="en-CA" dirty="0">
                <a:solidFill>
                  <a:srgbClr val="0E0E0E"/>
                </a:solidFill>
                <a:effectLst/>
                <a:latin typeface=".SF NS"/>
              </a:rPr>
              <a:t>• All charitable activities must align with Canadian Tire’s values and mission.</a:t>
            </a:r>
          </a:p>
          <a:p>
            <a:r>
              <a:rPr lang="en-CA" dirty="0">
                <a:solidFill>
                  <a:srgbClr val="0E0E0E"/>
                </a:solidFill>
                <a:effectLst/>
                <a:latin typeface=".SF NS"/>
              </a:rPr>
              <a:t>• Support Jumpstart Charities to help children participate in sports and recreation.</a:t>
            </a:r>
          </a:p>
          <a:p>
            <a:endParaRPr lang="en-US" dirty="0"/>
          </a:p>
        </p:txBody>
      </p:sp>
    </p:spTree>
    <p:extLst>
      <p:ext uri="{BB962C8B-B14F-4D97-AF65-F5344CB8AC3E}">
        <p14:creationId xmlns:p14="http://schemas.microsoft.com/office/powerpoint/2010/main" val="25259925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C9E1B7-34C3-9884-FAB7-378BF01E2FE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AC502F4-AA78-B742-20B5-F80B204C1656}"/>
              </a:ext>
            </a:extLst>
          </p:cNvPr>
          <p:cNvSpPr/>
          <p:nvPr/>
        </p:nvSpPr>
        <p:spPr>
          <a:xfrm>
            <a:off x="273844" y="248412"/>
            <a:ext cx="11644312" cy="4032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5048BD7-04CE-269B-2379-C6858D8E2537}"/>
              </a:ext>
            </a:extLst>
          </p:cNvPr>
          <p:cNvSpPr/>
          <p:nvPr/>
        </p:nvSpPr>
        <p:spPr>
          <a:xfrm>
            <a:off x="342900" y="694476"/>
            <a:ext cx="6858000" cy="3105999"/>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700A751-4302-B7B4-9BA4-05070F179210}"/>
              </a:ext>
            </a:extLst>
          </p:cNvPr>
          <p:cNvSpPr/>
          <p:nvPr/>
        </p:nvSpPr>
        <p:spPr>
          <a:xfrm>
            <a:off x="7458075" y="694476"/>
            <a:ext cx="4460081" cy="231605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8" name="Table 7">
            <a:extLst>
              <a:ext uri="{FF2B5EF4-FFF2-40B4-BE49-F238E27FC236}">
                <a16:creationId xmlns:a16="http://schemas.microsoft.com/office/drawing/2014/main" id="{04CC69FC-729A-E857-B981-EF42CEA3746B}"/>
              </a:ext>
            </a:extLst>
          </p:cNvPr>
          <p:cNvGraphicFramePr>
            <a:graphicFrameLocks noGrp="1"/>
          </p:cNvGraphicFramePr>
          <p:nvPr>
            <p:extLst>
              <p:ext uri="{D42A27DB-BD31-4B8C-83A1-F6EECF244321}">
                <p14:modId xmlns:p14="http://schemas.microsoft.com/office/powerpoint/2010/main" val="239419905"/>
              </p:ext>
            </p:extLst>
          </p:nvPr>
        </p:nvGraphicFramePr>
        <p:xfrm>
          <a:off x="7447658" y="3079533"/>
          <a:ext cx="4391026" cy="2827070"/>
        </p:xfrm>
        <a:graphic>
          <a:graphicData uri="http://schemas.openxmlformats.org/drawingml/2006/table">
            <a:tbl>
              <a:tblPr firstRow="1" bandRow="1">
                <a:tableStyleId>{5C22544A-7EE6-4342-B048-85BDC9FD1C3A}</a:tableStyleId>
              </a:tblPr>
              <a:tblGrid>
                <a:gridCol w="2195513">
                  <a:extLst>
                    <a:ext uri="{9D8B030D-6E8A-4147-A177-3AD203B41FA5}">
                      <a16:colId xmlns:a16="http://schemas.microsoft.com/office/drawing/2014/main" val="639812973"/>
                    </a:ext>
                  </a:extLst>
                </a:gridCol>
                <a:gridCol w="2195513">
                  <a:extLst>
                    <a:ext uri="{9D8B030D-6E8A-4147-A177-3AD203B41FA5}">
                      <a16:colId xmlns:a16="http://schemas.microsoft.com/office/drawing/2014/main" val="2463367939"/>
                    </a:ext>
                  </a:extLst>
                </a:gridCol>
              </a:tblGrid>
              <a:tr h="457166">
                <a:tc gridSpan="2">
                  <a:txBody>
                    <a:bodyPr/>
                    <a:lstStyle/>
                    <a:p>
                      <a:r>
                        <a:rPr lang="en-US" dirty="0"/>
                        <a:t>Media and interactivity</a:t>
                      </a:r>
                    </a:p>
                  </a:txBody>
                  <a:tcPr/>
                </a:tc>
                <a:tc hMerge="1">
                  <a:txBody>
                    <a:bodyPr/>
                    <a:lstStyle/>
                    <a:p>
                      <a:endParaRPr lang="en-US" dirty="0"/>
                    </a:p>
                  </a:txBody>
                  <a:tcPr/>
                </a:tc>
                <a:extLst>
                  <a:ext uri="{0D108BD9-81ED-4DB2-BD59-A6C34878D82A}">
                    <a16:rowId xmlns:a16="http://schemas.microsoft.com/office/drawing/2014/main" val="1755190821"/>
                  </a:ext>
                </a:extLst>
              </a:tr>
              <a:tr h="578733">
                <a:tc>
                  <a:txBody>
                    <a:bodyPr/>
                    <a:lstStyle/>
                    <a:p>
                      <a:r>
                        <a:rPr lang="en-US" sz="1800" kern="1200" dirty="0">
                          <a:solidFill>
                            <a:schemeClr val="dk1"/>
                          </a:solidFill>
                          <a:effectLst/>
                          <a:latin typeface="+mn-lt"/>
                          <a:ea typeface="+mn-ea"/>
                          <a:cs typeface="+mn-cs"/>
                        </a:rPr>
                        <a:t>Canadian Tire logo and tagline</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00001.png </a:t>
                      </a:r>
                      <a:endParaRPr lang="en-US" dirty="0"/>
                    </a:p>
                  </a:txBody>
                  <a:tcPr/>
                </a:tc>
                <a:extLst>
                  <a:ext uri="{0D108BD9-81ED-4DB2-BD59-A6C34878D82A}">
                    <a16:rowId xmlns:a16="http://schemas.microsoft.com/office/drawing/2014/main" val="1893647286"/>
                  </a:ext>
                </a:extLst>
              </a:tr>
              <a:tr h="457166">
                <a:tc>
                  <a:txBody>
                    <a:bodyPr/>
                    <a:lstStyle/>
                    <a:p>
                      <a:r>
                        <a:rPr lang="en-US" sz="1800" kern="1200" dirty="0">
                          <a:solidFill>
                            <a:schemeClr val="dk1"/>
                          </a:solidFill>
                          <a:effectLst/>
                          <a:latin typeface="+mn-lt"/>
                          <a:ea typeface="+mn-ea"/>
                          <a:cs typeface="+mn-cs"/>
                        </a:rPr>
                        <a:t>Voice Over</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politics_Script.mp3 </a:t>
                      </a:r>
                      <a:endParaRPr lang="en-US" dirty="0"/>
                    </a:p>
                  </a:txBody>
                  <a:tcPr/>
                </a:tc>
                <a:extLst>
                  <a:ext uri="{0D108BD9-81ED-4DB2-BD59-A6C34878D82A}">
                    <a16:rowId xmlns:a16="http://schemas.microsoft.com/office/drawing/2014/main" val="1455925698"/>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kern="1200" dirty="0">
                        <a:solidFill>
                          <a:schemeClr val="dk1"/>
                        </a:solidFill>
                        <a:effectLst/>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2733688411"/>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kern="1200" dirty="0">
                        <a:solidFill>
                          <a:schemeClr val="dk1"/>
                        </a:solidFill>
                        <a:effectLst/>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2820722520"/>
                  </a:ext>
                </a:extLst>
              </a:tr>
            </a:tbl>
          </a:graphicData>
        </a:graphic>
      </p:graphicFrame>
      <p:sp>
        <p:nvSpPr>
          <p:cNvPr id="11" name="TextBox 10">
            <a:extLst>
              <a:ext uri="{FF2B5EF4-FFF2-40B4-BE49-F238E27FC236}">
                <a16:creationId xmlns:a16="http://schemas.microsoft.com/office/drawing/2014/main" id="{715A1788-E69C-E098-9B65-39551AD45F83}"/>
              </a:ext>
            </a:extLst>
          </p:cNvPr>
          <p:cNvSpPr txBox="1"/>
          <p:nvPr/>
        </p:nvSpPr>
        <p:spPr>
          <a:xfrm>
            <a:off x="273845" y="248412"/>
            <a:ext cx="11230296" cy="1754326"/>
          </a:xfrm>
          <a:prstGeom prst="rect">
            <a:avLst/>
          </a:prstGeom>
          <a:noFill/>
        </p:spPr>
        <p:txBody>
          <a:bodyPr wrap="square" rtlCol="0">
            <a:spAutoFit/>
          </a:bodyPr>
          <a:lstStyle/>
          <a:p>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Course Title: Commitment 4 &gt; Political Activity</a:t>
            </a:r>
          </a:p>
          <a:p>
            <a:endPar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a:p>
            <a:endPar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a:p>
            <a:endParaRPr lang="en-CA" dirty="0">
              <a:solidFill>
                <a:schemeClr val="bg1"/>
              </a:solidFill>
              <a:effectLst/>
              <a:latin typeface=".SF NS"/>
            </a:endParaRPr>
          </a:p>
          <a:p>
            <a:endParaRPr lang="en-CA" dirty="0">
              <a:solidFill>
                <a:schemeClr val="bg1"/>
              </a:solidFill>
              <a:effectLst/>
              <a:latin typeface=".SF NS"/>
            </a:endParaRPr>
          </a:p>
          <a:p>
            <a:r>
              <a:rPr lang="en-US" b="1" kern="100" dirty="0">
                <a:solidFill>
                  <a:schemeClr val="bg1"/>
                </a:solidFill>
                <a:latin typeface="Aptos" panose="020B0004020202020204" pitchFamily="34" charset="0"/>
                <a:ea typeface="Aptos" panose="020B0004020202020204" pitchFamily="34" charset="0"/>
                <a:cs typeface="Arial" panose="020B0604020202020204" pitchFamily="34" charset="0"/>
              </a:rPr>
              <a:t> </a:t>
            </a:r>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 </a:t>
            </a:r>
            <a:endParaRPr lang="en-CA" sz="1800"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18FEE5D3-FE0A-6C93-708F-F919FAF13F5B}"/>
              </a:ext>
            </a:extLst>
          </p:cNvPr>
          <p:cNvSpPr txBox="1"/>
          <p:nvPr/>
        </p:nvSpPr>
        <p:spPr>
          <a:xfrm>
            <a:off x="2197077" y="722940"/>
            <a:ext cx="3149645" cy="369332"/>
          </a:xfrm>
          <a:prstGeom prst="rect">
            <a:avLst/>
          </a:prstGeom>
          <a:noFill/>
        </p:spPr>
        <p:txBody>
          <a:bodyPr wrap="none" rtlCol="0">
            <a:spAutoFit/>
          </a:bodyPr>
          <a:lstStyle/>
          <a:p>
            <a:r>
              <a:rPr lang="en-US" dirty="0">
                <a:solidFill>
                  <a:schemeClr val="bg1">
                    <a:lumMod val="65000"/>
                  </a:schemeClr>
                </a:solidFill>
              </a:rPr>
              <a:t>Screen layout/ On screen text </a:t>
            </a:r>
          </a:p>
        </p:txBody>
      </p:sp>
      <p:graphicFrame>
        <p:nvGraphicFramePr>
          <p:cNvPr id="14" name="Table 13">
            <a:extLst>
              <a:ext uri="{FF2B5EF4-FFF2-40B4-BE49-F238E27FC236}">
                <a16:creationId xmlns:a16="http://schemas.microsoft.com/office/drawing/2014/main" id="{14FD4C5E-46B0-FB96-7D5D-5DFC27307D53}"/>
              </a:ext>
            </a:extLst>
          </p:cNvPr>
          <p:cNvGraphicFramePr>
            <a:graphicFrameLocks noGrp="1"/>
          </p:cNvGraphicFramePr>
          <p:nvPr/>
        </p:nvGraphicFramePr>
        <p:xfrm>
          <a:off x="342900" y="3871803"/>
          <a:ext cx="6858000" cy="731520"/>
        </p:xfrm>
        <a:graphic>
          <a:graphicData uri="http://schemas.openxmlformats.org/drawingml/2006/table">
            <a:tbl>
              <a:tblPr firstRow="1" bandRow="1">
                <a:tableStyleId>{5C22544A-7EE6-4342-B048-85BDC9FD1C3A}</a:tableStyleId>
              </a:tblPr>
              <a:tblGrid>
                <a:gridCol w="1410744">
                  <a:extLst>
                    <a:ext uri="{9D8B030D-6E8A-4147-A177-3AD203B41FA5}">
                      <a16:colId xmlns:a16="http://schemas.microsoft.com/office/drawing/2014/main" val="4101885158"/>
                    </a:ext>
                  </a:extLst>
                </a:gridCol>
                <a:gridCol w="1277655">
                  <a:extLst>
                    <a:ext uri="{9D8B030D-6E8A-4147-A177-3AD203B41FA5}">
                      <a16:colId xmlns:a16="http://schemas.microsoft.com/office/drawing/2014/main" val="1568312238"/>
                    </a:ext>
                  </a:extLst>
                </a:gridCol>
                <a:gridCol w="1849620">
                  <a:extLst>
                    <a:ext uri="{9D8B030D-6E8A-4147-A177-3AD203B41FA5}">
                      <a16:colId xmlns:a16="http://schemas.microsoft.com/office/drawing/2014/main" val="13374560"/>
                    </a:ext>
                  </a:extLst>
                </a:gridCol>
                <a:gridCol w="2319981">
                  <a:extLst>
                    <a:ext uri="{9D8B030D-6E8A-4147-A177-3AD203B41FA5}">
                      <a16:colId xmlns:a16="http://schemas.microsoft.com/office/drawing/2014/main" val="1318454291"/>
                    </a:ext>
                  </a:extLst>
                </a:gridCol>
              </a:tblGrid>
              <a:tr h="364387">
                <a:tc gridSpan="4">
                  <a:txBody>
                    <a:bodyPr/>
                    <a:lstStyle/>
                    <a:p>
                      <a:r>
                        <a:rPr lang="en-US" dirty="0"/>
                        <a:t>Navigation buttons </a:t>
                      </a:r>
                    </a:p>
                  </a:txBody>
                  <a:tcPr/>
                </a:tc>
                <a:tc hMerge="1">
                  <a:txBody>
                    <a:bodyPr/>
                    <a:lstStyle/>
                    <a:p>
                      <a:endParaRPr lang="en-US" dirty="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55714881"/>
                  </a:ext>
                </a:extLst>
              </a:tr>
              <a:tr h="364387">
                <a:tc>
                  <a:txBody>
                    <a:bodyPr/>
                    <a:lstStyle/>
                    <a:p>
                      <a:r>
                        <a:rPr lang="en-US" dirty="0"/>
                        <a:t>Next </a:t>
                      </a:r>
                    </a:p>
                  </a:txBody>
                  <a:tcPr/>
                </a:tc>
                <a:tc>
                  <a:txBody>
                    <a:bodyPr/>
                    <a:lstStyle/>
                    <a:p>
                      <a:r>
                        <a:rPr lang="en-US" b="0" dirty="0"/>
                        <a:t>Previous</a:t>
                      </a:r>
                      <a:r>
                        <a:rPr lang="en-US" b="1" dirty="0"/>
                        <a:t> </a:t>
                      </a:r>
                    </a:p>
                  </a:txBody>
                  <a:tcPr>
                    <a:lnR w="12700" cap="flat" cmpd="sng" algn="ctr">
                      <a:solidFill>
                        <a:schemeClr val="tx1"/>
                      </a:solidFill>
                      <a:prstDash val="solid"/>
                      <a:round/>
                      <a:headEnd type="none" w="med" len="med"/>
                      <a:tailEnd type="none" w="med" len="med"/>
                    </a:lnR>
                  </a:tcPr>
                </a:tc>
                <a:tc>
                  <a:txBody>
                    <a:bodyPr/>
                    <a:lstStyle/>
                    <a:p>
                      <a:r>
                        <a:rPr lang="en-US" dirty="0"/>
                        <a:t>Close</a:t>
                      </a:r>
                    </a:p>
                  </a:txBody>
                  <a:tcPr>
                    <a:lnL w="12700" cap="flat" cmpd="sng" algn="ctr">
                      <a:solidFill>
                        <a:schemeClr val="tx1"/>
                      </a:solidFill>
                      <a:prstDash val="solid"/>
                      <a:round/>
                      <a:headEnd type="none" w="med" len="med"/>
                      <a:tailEnd type="none" w="med" len="med"/>
                    </a:lnL>
                  </a:tcPr>
                </a:tc>
                <a:tc>
                  <a:txBody>
                    <a:bodyPr/>
                    <a:lstStyle/>
                    <a:p>
                      <a:r>
                        <a:rPr lang="en-US" dirty="0">
                          <a:solidFill>
                            <a:schemeClr val="tx1">
                              <a:lumMod val="65000"/>
                              <a:lumOff val="35000"/>
                            </a:schemeClr>
                          </a:solidFill>
                        </a:rPr>
                        <a:t>Advances: By user</a:t>
                      </a:r>
                    </a:p>
                  </a:txBody>
                  <a:tcPr/>
                </a:tc>
                <a:extLst>
                  <a:ext uri="{0D108BD9-81ED-4DB2-BD59-A6C34878D82A}">
                    <a16:rowId xmlns:a16="http://schemas.microsoft.com/office/drawing/2014/main" val="2446138852"/>
                  </a:ext>
                </a:extLst>
              </a:tr>
            </a:tbl>
          </a:graphicData>
        </a:graphic>
      </p:graphicFrame>
      <p:graphicFrame>
        <p:nvGraphicFramePr>
          <p:cNvPr id="16" name="Table 15">
            <a:extLst>
              <a:ext uri="{FF2B5EF4-FFF2-40B4-BE49-F238E27FC236}">
                <a16:creationId xmlns:a16="http://schemas.microsoft.com/office/drawing/2014/main" id="{0ABD4AE0-A17C-BE44-3725-DF86278C6B6D}"/>
              </a:ext>
            </a:extLst>
          </p:cNvPr>
          <p:cNvGraphicFramePr>
            <a:graphicFrameLocks noGrp="1"/>
          </p:cNvGraphicFramePr>
          <p:nvPr>
            <p:extLst>
              <p:ext uri="{D42A27DB-BD31-4B8C-83A1-F6EECF244321}">
                <p14:modId xmlns:p14="http://schemas.microsoft.com/office/powerpoint/2010/main" val="3358658077"/>
              </p:ext>
            </p:extLst>
          </p:nvPr>
        </p:nvGraphicFramePr>
        <p:xfrm>
          <a:off x="342900" y="4674651"/>
          <a:ext cx="6858000" cy="1959929"/>
        </p:xfrm>
        <a:graphic>
          <a:graphicData uri="http://schemas.openxmlformats.org/drawingml/2006/table">
            <a:tbl>
              <a:tblPr firstRow="1" bandRow="1">
                <a:tableStyleId>{5C22544A-7EE6-4342-B048-85BDC9FD1C3A}</a:tableStyleId>
              </a:tblPr>
              <a:tblGrid>
                <a:gridCol w="6858000">
                  <a:extLst>
                    <a:ext uri="{9D8B030D-6E8A-4147-A177-3AD203B41FA5}">
                      <a16:colId xmlns:a16="http://schemas.microsoft.com/office/drawing/2014/main" val="161448233"/>
                    </a:ext>
                  </a:extLst>
                </a:gridCol>
              </a:tblGrid>
              <a:tr h="340768">
                <a:tc>
                  <a:txBody>
                    <a:bodyPr/>
                    <a:lstStyle/>
                    <a:p>
                      <a:r>
                        <a:rPr lang="en-US" b="1" dirty="0"/>
                        <a:t>Voice Over</a:t>
                      </a:r>
                    </a:p>
                  </a:txBody>
                  <a:tcPr/>
                </a:tc>
                <a:extLst>
                  <a:ext uri="{0D108BD9-81ED-4DB2-BD59-A6C34878D82A}">
                    <a16:rowId xmlns:a16="http://schemas.microsoft.com/office/drawing/2014/main" val="444259247"/>
                  </a:ext>
                </a:extLst>
              </a:tr>
              <a:tr h="1594169">
                <a:tc>
                  <a:txBody>
                    <a:bodyPr/>
                    <a:lstStyle/>
                    <a:p>
                      <a:r>
                        <a:rPr lang="en-CA" sz="1800" kern="1200" dirty="0">
                          <a:solidFill>
                            <a:schemeClr val="dk1"/>
                          </a:solidFill>
                          <a:effectLst/>
                          <a:latin typeface="+mn-lt"/>
                          <a:ea typeface="+mn-ea"/>
                          <a:cs typeface="+mn-cs"/>
                        </a:rPr>
                        <a:t>Canadian Tire allows political activity only by authorized employees. No corporate funds may be used for political contributions. </a:t>
                      </a:r>
                      <a:r>
                        <a:rPr lang="en-CA" dirty="0">
                          <a:solidFill>
                            <a:srgbClr val="0E0E0E"/>
                          </a:solidFill>
                          <a:effectLst/>
                          <a:latin typeface=".SF NS"/>
                        </a:rPr>
                        <a:t>Ensure any personal political involvement does not interfere with your work responsibilities</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372340830"/>
                  </a:ext>
                </a:extLst>
              </a:tr>
            </a:tbl>
          </a:graphicData>
        </a:graphic>
      </p:graphicFrame>
      <p:sp>
        <p:nvSpPr>
          <p:cNvPr id="17" name="TextBox 16">
            <a:extLst>
              <a:ext uri="{FF2B5EF4-FFF2-40B4-BE49-F238E27FC236}">
                <a16:creationId xmlns:a16="http://schemas.microsoft.com/office/drawing/2014/main" id="{5F8E77CC-5DEA-BCE3-CE87-AC3D50BCD1DD}"/>
              </a:ext>
            </a:extLst>
          </p:cNvPr>
          <p:cNvSpPr txBox="1"/>
          <p:nvPr/>
        </p:nvSpPr>
        <p:spPr>
          <a:xfrm>
            <a:off x="9141007" y="248412"/>
            <a:ext cx="1989438" cy="369332"/>
          </a:xfrm>
          <a:prstGeom prst="rect">
            <a:avLst/>
          </a:prstGeom>
          <a:noFill/>
        </p:spPr>
        <p:txBody>
          <a:bodyPr wrap="square" rtlCol="0">
            <a:spAutoFit/>
          </a:bodyPr>
          <a:lstStyle/>
          <a:p>
            <a:r>
              <a:rPr lang="en-US" dirty="0">
                <a:solidFill>
                  <a:schemeClr val="bg1"/>
                </a:solidFill>
              </a:rPr>
              <a:t>Screen ID: 05-003 </a:t>
            </a:r>
          </a:p>
        </p:txBody>
      </p:sp>
      <p:cxnSp>
        <p:nvCxnSpPr>
          <p:cNvPr id="19" name="Straight Connector 18">
            <a:extLst>
              <a:ext uri="{FF2B5EF4-FFF2-40B4-BE49-F238E27FC236}">
                <a16:creationId xmlns:a16="http://schemas.microsoft.com/office/drawing/2014/main" id="{143F6134-57AB-E141-333F-910BD78A4EBF}"/>
              </a:ext>
            </a:extLst>
          </p:cNvPr>
          <p:cNvCxnSpPr/>
          <p:nvPr/>
        </p:nvCxnSpPr>
        <p:spPr>
          <a:xfrm>
            <a:off x="8600303" y="248411"/>
            <a:ext cx="0" cy="403201"/>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01E718AD-00FA-BE0B-583E-2143535E4BEE}"/>
              </a:ext>
            </a:extLst>
          </p:cNvPr>
          <p:cNvSpPr/>
          <p:nvPr/>
        </p:nvSpPr>
        <p:spPr>
          <a:xfrm>
            <a:off x="7458075" y="708708"/>
            <a:ext cx="4460081" cy="35509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t>Notes </a:t>
            </a:r>
          </a:p>
        </p:txBody>
      </p:sp>
      <p:sp>
        <p:nvSpPr>
          <p:cNvPr id="22" name="TextBox 21">
            <a:extLst>
              <a:ext uri="{FF2B5EF4-FFF2-40B4-BE49-F238E27FC236}">
                <a16:creationId xmlns:a16="http://schemas.microsoft.com/office/drawing/2014/main" id="{8ADC5E76-E33C-0810-A79E-F91C694C1D57}"/>
              </a:ext>
            </a:extLst>
          </p:cNvPr>
          <p:cNvSpPr txBox="1"/>
          <p:nvPr/>
        </p:nvSpPr>
        <p:spPr>
          <a:xfrm>
            <a:off x="7487783" y="1190010"/>
            <a:ext cx="4301138" cy="2031325"/>
          </a:xfrm>
          <a:prstGeom prst="rect">
            <a:avLst/>
          </a:prstGeom>
          <a:noFill/>
        </p:spPr>
        <p:txBody>
          <a:bodyPr wrap="square" rtlCol="0">
            <a:spAutoFit/>
          </a:bodyPr>
          <a:lstStyle/>
          <a:p>
            <a:r>
              <a:rPr lang="en-CA" b="1" dirty="0">
                <a:solidFill>
                  <a:srgbClr val="0E0E0E"/>
                </a:solidFill>
                <a:effectLst/>
                <a:latin typeface=".SF NS"/>
              </a:rPr>
              <a:t>Interaction Type: </a:t>
            </a:r>
            <a:r>
              <a:rPr lang="en-CA" dirty="0">
                <a:solidFill>
                  <a:srgbClr val="0E0E0E"/>
                </a:solidFill>
                <a:effectLst/>
                <a:latin typeface=".SF NS"/>
              </a:rPr>
              <a:t>Text/ image </a:t>
            </a:r>
          </a:p>
          <a:p>
            <a:endParaRPr lang="en-CA" dirty="0">
              <a:solidFill>
                <a:srgbClr val="0E0E0E"/>
              </a:solidFill>
              <a:effectLst/>
              <a:latin typeface=".SF NS"/>
            </a:endParaRPr>
          </a:p>
          <a:p>
            <a:r>
              <a:rPr lang="en-CA" b="1" dirty="0">
                <a:solidFill>
                  <a:srgbClr val="0E0E0E"/>
                </a:solidFill>
                <a:effectLst/>
                <a:latin typeface=".SF NS"/>
              </a:rPr>
              <a:t>Screen Functionality: </a:t>
            </a:r>
            <a:r>
              <a:rPr lang="en-CA" dirty="0">
                <a:solidFill>
                  <a:srgbClr val="0E0E0E"/>
                </a:solidFill>
                <a:effectLst/>
                <a:latin typeface=".SF NS"/>
              </a:rPr>
              <a:t>written </a:t>
            </a:r>
            <a:r>
              <a:rPr lang="en-CA" dirty="0">
                <a:solidFill>
                  <a:srgbClr val="0E0E0E"/>
                </a:solidFill>
                <a:latin typeface=".SF NS"/>
              </a:rPr>
              <a:t>e</a:t>
            </a:r>
            <a:r>
              <a:rPr lang="en-CA" dirty="0">
                <a:solidFill>
                  <a:srgbClr val="0E0E0E"/>
                </a:solidFill>
                <a:effectLst/>
                <a:latin typeface=".SF NS"/>
              </a:rPr>
              <a:t>xplanation of company policies on political activity and engagement.</a:t>
            </a:r>
          </a:p>
          <a:p>
            <a:endParaRPr lang="en-CA" b="1" dirty="0">
              <a:solidFill>
                <a:srgbClr val="0E0E0E"/>
              </a:solidFill>
              <a:effectLst/>
              <a:latin typeface=".SF NS"/>
            </a:endParaRPr>
          </a:p>
          <a:p>
            <a:endParaRPr lang="en-CA" dirty="0">
              <a:solidFill>
                <a:srgbClr val="0E0E0E"/>
              </a:solidFill>
              <a:effectLst/>
              <a:latin typeface=".SF NS"/>
            </a:endParaRPr>
          </a:p>
        </p:txBody>
      </p:sp>
      <p:sp>
        <p:nvSpPr>
          <p:cNvPr id="24" name="TextBox 23">
            <a:extLst>
              <a:ext uri="{FF2B5EF4-FFF2-40B4-BE49-F238E27FC236}">
                <a16:creationId xmlns:a16="http://schemas.microsoft.com/office/drawing/2014/main" id="{834ED3D3-CEF0-119D-F242-2951AD01E3D6}"/>
              </a:ext>
            </a:extLst>
          </p:cNvPr>
          <p:cNvSpPr txBox="1"/>
          <p:nvPr/>
        </p:nvSpPr>
        <p:spPr>
          <a:xfrm>
            <a:off x="653143" y="1163600"/>
            <a:ext cx="6064898" cy="2585323"/>
          </a:xfrm>
          <a:prstGeom prst="rect">
            <a:avLst/>
          </a:prstGeom>
          <a:noFill/>
        </p:spPr>
        <p:txBody>
          <a:bodyPr wrap="square" rtlCol="0">
            <a:spAutoFit/>
          </a:bodyPr>
          <a:lstStyle/>
          <a:p>
            <a:r>
              <a:rPr lang="en-US" b="1" dirty="0"/>
              <a:t>Title: </a:t>
            </a:r>
            <a:r>
              <a:rPr lang="en-CA" b="1" dirty="0">
                <a:solidFill>
                  <a:srgbClr val="0E0E0E"/>
                </a:solidFill>
                <a:effectLst/>
                <a:latin typeface=".SF NS"/>
              </a:rPr>
              <a:t>Using Company Email</a:t>
            </a:r>
          </a:p>
          <a:p>
            <a:endParaRPr lang="en-CA" dirty="0">
              <a:solidFill>
                <a:srgbClr val="0E0E0E"/>
              </a:solidFill>
              <a:latin typeface=".SF NS"/>
            </a:endParaRPr>
          </a:p>
          <a:p>
            <a:r>
              <a:rPr lang="en-US" sz="1800" b="1" dirty="0">
                <a:effectLst/>
                <a:latin typeface="Aptos" panose="020B0004020202020204" pitchFamily="34" charset="0"/>
                <a:ea typeface="Aptos" panose="020B0004020202020204" pitchFamily="34" charset="0"/>
                <a:cs typeface="Arial" panose="020B0604020202020204" pitchFamily="34" charset="0"/>
              </a:rPr>
              <a:t>Text</a:t>
            </a:r>
            <a:r>
              <a:rPr lang="en-US" sz="1800" dirty="0">
                <a:effectLst/>
                <a:latin typeface="Aptos" panose="020B0004020202020204" pitchFamily="34" charset="0"/>
                <a:ea typeface="Aptos" panose="020B0004020202020204" pitchFamily="34" charset="0"/>
                <a:cs typeface="Arial" panose="020B0604020202020204" pitchFamily="34" charset="0"/>
              </a:rPr>
              <a:t>:</a:t>
            </a:r>
          </a:p>
          <a:p>
            <a:r>
              <a:rPr lang="en-CA" dirty="0">
                <a:solidFill>
                  <a:srgbClr val="0E0E0E"/>
                </a:solidFill>
                <a:effectLst/>
                <a:latin typeface=".SF NS"/>
              </a:rPr>
              <a:t>• Only authorized employees may represent Canadian Tire in political matters.</a:t>
            </a:r>
          </a:p>
          <a:p>
            <a:r>
              <a:rPr lang="en-CA" dirty="0">
                <a:solidFill>
                  <a:srgbClr val="0E0E0E"/>
                </a:solidFill>
                <a:effectLst/>
                <a:latin typeface=".SF NS"/>
              </a:rPr>
              <a:t>• Corporate resources must not be used for political contributions.</a:t>
            </a:r>
          </a:p>
          <a:p>
            <a:r>
              <a:rPr lang="en-CA" dirty="0">
                <a:solidFill>
                  <a:srgbClr val="0E0E0E"/>
                </a:solidFill>
                <a:effectLst/>
                <a:latin typeface=".SF NS"/>
              </a:rPr>
              <a:t>• Ensure any personal political involvement does not interfere with your work responsibilities.</a:t>
            </a:r>
          </a:p>
        </p:txBody>
      </p:sp>
    </p:spTree>
    <p:extLst>
      <p:ext uri="{BB962C8B-B14F-4D97-AF65-F5344CB8AC3E}">
        <p14:creationId xmlns:p14="http://schemas.microsoft.com/office/powerpoint/2010/main" val="39408924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DD6AA-377D-6053-2BBF-D234D69BCBE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6F6AB08-00D7-D966-D388-FD5D8BFEEEFF}"/>
              </a:ext>
            </a:extLst>
          </p:cNvPr>
          <p:cNvSpPr/>
          <p:nvPr/>
        </p:nvSpPr>
        <p:spPr>
          <a:xfrm>
            <a:off x="273844" y="248412"/>
            <a:ext cx="11644312" cy="4032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51B12B6-2E2C-747C-2C5A-A3707596FA20}"/>
              </a:ext>
            </a:extLst>
          </p:cNvPr>
          <p:cNvSpPr/>
          <p:nvPr/>
        </p:nvSpPr>
        <p:spPr>
          <a:xfrm>
            <a:off x="342900" y="694476"/>
            <a:ext cx="6858000" cy="3105999"/>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CAB3E8C-A6BD-757D-36DC-128ED843093B}"/>
              </a:ext>
            </a:extLst>
          </p:cNvPr>
          <p:cNvSpPr/>
          <p:nvPr/>
        </p:nvSpPr>
        <p:spPr>
          <a:xfrm>
            <a:off x="7458075" y="694476"/>
            <a:ext cx="4460081" cy="231605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8" name="Table 7">
            <a:extLst>
              <a:ext uri="{FF2B5EF4-FFF2-40B4-BE49-F238E27FC236}">
                <a16:creationId xmlns:a16="http://schemas.microsoft.com/office/drawing/2014/main" id="{674B6566-90FE-9F3A-98AD-9E17D0B90F40}"/>
              </a:ext>
            </a:extLst>
          </p:cNvPr>
          <p:cNvGraphicFramePr>
            <a:graphicFrameLocks noGrp="1"/>
          </p:cNvGraphicFramePr>
          <p:nvPr>
            <p:extLst>
              <p:ext uri="{D42A27DB-BD31-4B8C-83A1-F6EECF244321}">
                <p14:modId xmlns:p14="http://schemas.microsoft.com/office/powerpoint/2010/main" val="4001894274"/>
              </p:ext>
            </p:extLst>
          </p:nvPr>
        </p:nvGraphicFramePr>
        <p:xfrm>
          <a:off x="7447658" y="3079533"/>
          <a:ext cx="4391026" cy="3009984"/>
        </p:xfrm>
        <a:graphic>
          <a:graphicData uri="http://schemas.openxmlformats.org/drawingml/2006/table">
            <a:tbl>
              <a:tblPr firstRow="1" bandRow="1">
                <a:tableStyleId>{5C22544A-7EE6-4342-B048-85BDC9FD1C3A}</a:tableStyleId>
              </a:tblPr>
              <a:tblGrid>
                <a:gridCol w="2195513">
                  <a:extLst>
                    <a:ext uri="{9D8B030D-6E8A-4147-A177-3AD203B41FA5}">
                      <a16:colId xmlns:a16="http://schemas.microsoft.com/office/drawing/2014/main" val="639812973"/>
                    </a:ext>
                  </a:extLst>
                </a:gridCol>
                <a:gridCol w="2195513">
                  <a:extLst>
                    <a:ext uri="{9D8B030D-6E8A-4147-A177-3AD203B41FA5}">
                      <a16:colId xmlns:a16="http://schemas.microsoft.com/office/drawing/2014/main" val="2463367939"/>
                    </a:ext>
                  </a:extLst>
                </a:gridCol>
              </a:tblGrid>
              <a:tr h="457166">
                <a:tc gridSpan="2">
                  <a:txBody>
                    <a:bodyPr/>
                    <a:lstStyle/>
                    <a:p>
                      <a:r>
                        <a:rPr lang="en-US" dirty="0"/>
                        <a:t>Media and interactivity</a:t>
                      </a:r>
                    </a:p>
                  </a:txBody>
                  <a:tcPr/>
                </a:tc>
                <a:tc hMerge="1">
                  <a:txBody>
                    <a:bodyPr/>
                    <a:lstStyle/>
                    <a:p>
                      <a:endParaRPr lang="en-US" dirty="0"/>
                    </a:p>
                  </a:txBody>
                  <a:tcPr/>
                </a:tc>
                <a:extLst>
                  <a:ext uri="{0D108BD9-81ED-4DB2-BD59-A6C34878D82A}">
                    <a16:rowId xmlns:a16="http://schemas.microsoft.com/office/drawing/2014/main" val="1755190821"/>
                  </a:ext>
                </a:extLst>
              </a:tr>
              <a:tr h="578733">
                <a:tc>
                  <a:txBody>
                    <a:bodyPr/>
                    <a:lstStyle/>
                    <a:p>
                      <a:r>
                        <a:rPr lang="en-US" sz="1800" kern="1200" dirty="0">
                          <a:solidFill>
                            <a:schemeClr val="dk1"/>
                          </a:solidFill>
                          <a:effectLst/>
                          <a:latin typeface="+mn-lt"/>
                          <a:ea typeface="+mn-ea"/>
                          <a:cs typeface="+mn-cs"/>
                        </a:rPr>
                        <a:t>Canadian Tire logo and tagline</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00001.png </a:t>
                      </a:r>
                      <a:endParaRPr lang="en-US" dirty="0"/>
                    </a:p>
                  </a:txBody>
                  <a:tcPr/>
                </a:tc>
                <a:extLst>
                  <a:ext uri="{0D108BD9-81ED-4DB2-BD59-A6C34878D82A}">
                    <a16:rowId xmlns:a16="http://schemas.microsoft.com/office/drawing/2014/main" val="1893647286"/>
                  </a:ext>
                </a:extLst>
              </a:tr>
              <a:tr h="457166">
                <a:tc>
                  <a:txBody>
                    <a:bodyPr/>
                    <a:lstStyle/>
                    <a:p>
                      <a:r>
                        <a:rPr lang="en-US" sz="1800" kern="1200" dirty="0">
                          <a:solidFill>
                            <a:schemeClr val="dk1"/>
                          </a:solidFill>
                          <a:effectLst/>
                          <a:latin typeface="+mn-lt"/>
                          <a:ea typeface="+mn-ea"/>
                          <a:cs typeface="+mn-cs"/>
                        </a:rPr>
                        <a:t>Voice Over</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sustaibability_Script.mp3 </a:t>
                      </a:r>
                      <a:endParaRPr lang="en-US" dirty="0"/>
                    </a:p>
                  </a:txBody>
                  <a:tcPr/>
                </a:tc>
                <a:extLst>
                  <a:ext uri="{0D108BD9-81ED-4DB2-BD59-A6C34878D82A}">
                    <a16:rowId xmlns:a16="http://schemas.microsoft.com/office/drawing/2014/main" val="1455925698"/>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kern="1200" dirty="0">
                        <a:solidFill>
                          <a:schemeClr val="dk1"/>
                        </a:solidFill>
                        <a:effectLst/>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2733688411"/>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kern="1200" dirty="0">
                        <a:solidFill>
                          <a:schemeClr val="dk1"/>
                        </a:solidFill>
                        <a:effectLst/>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2820722520"/>
                  </a:ext>
                </a:extLst>
              </a:tr>
            </a:tbl>
          </a:graphicData>
        </a:graphic>
      </p:graphicFrame>
      <p:sp>
        <p:nvSpPr>
          <p:cNvPr id="11" name="TextBox 10">
            <a:extLst>
              <a:ext uri="{FF2B5EF4-FFF2-40B4-BE49-F238E27FC236}">
                <a16:creationId xmlns:a16="http://schemas.microsoft.com/office/drawing/2014/main" id="{CAE055D0-434A-3E41-46F5-F2AB85F1860F}"/>
              </a:ext>
            </a:extLst>
          </p:cNvPr>
          <p:cNvSpPr txBox="1"/>
          <p:nvPr/>
        </p:nvSpPr>
        <p:spPr>
          <a:xfrm>
            <a:off x="273845" y="248412"/>
            <a:ext cx="11230296" cy="923330"/>
          </a:xfrm>
          <a:prstGeom prst="rect">
            <a:avLst/>
          </a:prstGeom>
          <a:noFill/>
        </p:spPr>
        <p:txBody>
          <a:bodyPr wrap="square" rtlCol="0">
            <a:spAutoFit/>
          </a:bodyPr>
          <a:lstStyle/>
          <a:p>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Course Title: Commitment 4 &gt; </a:t>
            </a:r>
            <a:r>
              <a:rPr lang="en-US" b="1" kern="100" dirty="0">
                <a:solidFill>
                  <a:schemeClr val="bg1"/>
                </a:solidFill>
                <a:latin typeface="Aptos" panose="020B0004020202020204" pitchFamily="34" charset="0"/>
                <a:ea typeface="Aptos" panose="020B0004020202020204" pitchFamily="34" charset="0"/>
                <a:cs typeface="Arial" panose="020B0604020202020204" pitchFamily="34" charset="0"/>
              </a:rPr>
              <a:t>Environment and Sustainability</a:t>
            </a:r>
          </a:p>
          <a:p>
            <a:endParaRPr lang="en-CA" dirty="0">
              <a:solidFill>
                <a:schemeClr val="bg1"/>
              </a:solidFill>
              <a:effectLst/>
              <a:latin typeface=".SF NS"/>
            </a:endParaRPr>
          </a:p>
          <a:p>
            <a:r>
              <a:rPr lang="en-US" b="1" kern="100" dirty="0">
                <a:solidFill>
                  <a:schemeClr val="bg1"/>
                </a:solidFill>
                <a:latin typeface="Aptos" panose="020B0004020202020204" pitchFamily="34" charset="0"/>
                <a:ea typeface="Aptos" panose="020B0004020202020204" pitchFamily="34" charset="0"/>
                <a:cs typeface="Arial" panose="020B0604020202020204" pitchFamily="34" charset="0"/>
              </a:rPr>
              <a:t> </a:t>
            </a:r>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 </a:t>
            </a:r>
            <a:endParaRPr lang="en-CA" sz="1800"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824D9517-B636-BF1D-F0E3-09045B7F600E}"/>
              </a:ext>
            </a:extLst>
          </p:cNvPr>
          <p:cNvSpPr txBox="1"/>
          <p:nvPr/>
        </p:nvSpPr>
        <p:spPr>
          <a:xfrm>
            <a:off x="2197077" y="722940"/>
            <a:ext cx="3149645" cy="369332"/>
          </a:xfrm>
          <a:prstGeom prst="rect">
            <a:avLst/>
          </a:prstGeom>
          <a:noFill/>
        </p:spPr>
        <p:txBody>
          <a:bodyPr wrap="none" rtlCol="0">
            <a:spAutoFit/>
          </a:bodyPr>
          <a:lstStyle/>
          <a:p>
            <a:r>
              <a:rPr lang="en-US" dirty="0">
                <a:solidFill>
                  <a:schemeClr val="bg1">
                    <a:lumMod val="65000"/>
                  </a:schemeClr>
                </a:solidFill>
              </a:rPr>
              <a:t>Screen layout/ On screen text </a:t>
            </a:r>
          </a:p>
        </p:txBody>
      </p:sp>
      <p:graphicFrame>
        <p:nvGraphicFramePr>
          <p:cNvPr id="14" name="Table 13">
            <a:extLst>
              <a:ext uri="{FF2B5EF4-FFF2-40B4-BE49-F238E27FC236}">
                <a16:creationId xmlns:a16="http://schemas.microsoft.com/office/drawing/2014/main" id="{06B2F414-5193-C545-8545-304207062EA0}"/>
              </a:ext>
            </a:extLst>
          </p:cNvPr>
          <p:cNvGraphicFramePr>
            <a:graphicFrameLocks noGrp="1"/>
          </p:cNvGraphicFramePr>
          <p:nvPr>
            <p:extLst>
              <p:ext uri="{D42A27DB-BD31-4B8C-83A1-F6EECF244321}">
                <p14:modId xmlns:p14="http://schemas.microsoft.com/office/powerpoint/2010/main" val="1563194723"/>
              </p:ext>
            </p:extLst>
          </p:nvPr>
        </p:nvGraphicFramePr>
        <p:xfrm>
          <a:off x="342900" y="3871803"/>
          <a:ext cx="6858000" cy="731520"/>
        </p:xfrm>
        <a:graphic>
          <a:graphicData uri="http://schemas.openxmlformats.org/drawingml/2006/table">
            <a:tbl>
              <a:tblPr firstRow="1" bandRow="1">
                <a:tableStyleId>{5C22544A-7EE6-4342-B048-85BDC9FD1C3A}</a:tableStyleId>
              </a:tblPr>
              <a:tblGrid>
                <a:gridCol w="1410744">
                  <a:extLst>
                    <a:ext uri="{9D8B030D-6E8A-4147-A177-3AD203B41FA5}">
                      <a16:colId xmlns:a16="http://schemas.microsoft.com/office/drawing/2014/main" val="4101885158"/>
                    </a:ext>
                  </a:extLst>
                </a:gridCol>
                <a:gridCol w="1277655">
                  <a:extLst>
                    <a:ext uri="{9D8B030D-6E8A-4147-A177-3AD203B41FA5}">
                      <a16:colId xmlns:a16="http://schemas.microsoft.com/office/drawing/2014/main" val="1568312238"/>
                    </a:ext>
                  </a:extLst>
                </a:gridCol>
                <a:gridCol w="1849620">
                  <a:extLst>
                    <a:ext uri="{9D8B030D-6E8A-4147-A177-3AD203B41FA5}">
                      <a16:colId xmlns:a16="http://schemas.microsoft.com/office/drawing/2014/main" val="13374560"/>
                    </a:ext>
                  </a:extLst>
                </a:gridCol>
                <a:gridCol w="2319981">
                  <a:extLst>
                    <a:ext uri="{9D8B030D-6E8A-4147-A177-3AD203B41FA5}">
                      <a16:colId xmlns:a16="http://schemas.microsoft.com/office/drawing/2014/main" val="1318454291"/>
                    </a:ext>
                  </a:extLst>
                </a:gridCol>
              </a:tblGrid>
              <a:tr h="364387">
                <a:tc gridSpan="4">
                  <a:txBody>
                    <a:bodyPr/>
                    <a:lstStyle/>
                    <a:p>
                      <a:r>
                        <a:rPr lang="en-US" dirty="0"/>
                        <a:t>Navigation buttons </a:t>
                      </a:r>
                    </a:p>
                  </a:txBody>
                  <a:tcPr/>
                </a:tc>
                <a:tc hMerge="1">
                  <a:txBody>
                    <a:bodyPr/>
                    <a:lstStyle/>
                    <a:p>
                      <a:endParaRPr lang="en-US" dirty="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55714881"/>
                  </a:ext>
                </a:extLst>
              </a:tr>
              <a:tr h="364387">
                <a:tc>
                  <a:txBody>
                    <a:bodyPr/>
                    <a:lstStyle/>
                    <a:p>
                      <a:endParaRPr lang="en-US" dirty="0"/>
                    </a:p>
                  </a:txBody>
                  <a:tcPr/>
                </a:tc>
                <a:tc>
                  <a:txBody>
                    <a:bodyPr/>
                    <a:lstStyle/>
                    <a:p>
                      <a:r>
                        <a:rPr lang="en-US" b="0" dirty="0"/>
                        <a:t>Previous</a:t>
                      </a:r>
                      <a:r>
                        <a:rPr lang="en-US" b="1" dirty="0"/>
                        <a:t> </a:t>
                      </a:r>
                    </a:p>
                  </a:txBody>
                  <a:tcPr>
                    <a:lnR w="12700" cap="flat" cmpd="sng" algn="ctr">
                      <a:solidFill>
                        <a:schemeClr val="tx1"/>
                      </a:solidFill>
                      <a:prstDash val="solid"/>
                      <a:round/>
                      <a:headEnd type="none" w="med" len="med"/>
                      <a:tailEnd type="none" w="med" len="med"/>
                    </a:lnR>
                  </a:tcPr>
                </a:tc>
                <a:tc>
                  <a:txBody>
                    <a:bodyPr/>
                    <a:lstStyle/>
                    <a:p>
                      <a:r>
                        <a:rPr lang="en-US" dirty="0"/>
                        <a:t>Close</a:t>
                      </a:r>
                    </a:p>
                  </a:txBody>
                  <a:tcPr>
                    <a:lnL w="12700" cap="flat" cmpd="sng" algn="ctr">
                      <a:solidFill>
                        <a:schemeClr val="tx1"/>
                      </a:solidFill>
                      <a:prstDash val="solid"/>
                      <a:round/>
                      <a:headEnd type="none" w="med" len="med"/>
                      <a:tailEnd type="none" w="med" len="med"/>
                    </a:lnL>
                  </a:tcPr>
                </a:tc>
                <a:tc>
                  <a:txBody>
                    <a:bodyPr/>
                    <a:lstStyle/>
                    <a:p>
                      <a:r>
                        <a:rPr lang="en-US" dirty="0">
                          <a:solidFill>
                            <a:schemeClr val="tx1">
                              <a:lumMod val="65000"/>
                              <a:lumOff val="35000"/>
                            </a:schemeClr>
                          </a:solidFill>
                        </a:rPr>
                        <a:t>Advances: By user</a:t>
                      </a:r>
                    </a:p>
                  </a:txBody>
                  <a:tcPr/>
                </a:tc>
                <a:extLst>
                  <a:ext uri="{0D108BD9-81ED-4DB2-BD59-A6C34878D82A}">
                    <a16:rowId xmlns:a16="http://schemas.microsoft.com/office/drawing/2014/main" val="2446138852"/>
                  </a:ext>
                </a:extLst>
              </a:tr>
            </a:tbl>
          </a:graphicData>
        </a:graphic>
      </p:graphicFrame>
      <p:graphicFrame>
        <p:nvGraphicFramePr>
          <p:cNvPr id="16" name="Table 15">
            <a:extLst>
              <a:ext uri="{FF2B5EF4-FFF2-40B4-BE49-F238E27FC236}">
                <a16:creationId xmlns:a16="http://schemas.microsoft.com/office/drawing/2014/main" id="{7869A323-B874-F7B9-396B-37763F5E95B4}"/>
              </a:ext>
            </a:extLst>
          </p:cNvPr>
          <p:cNvGraphicFramePr>
            <a:graphicFrameLocks noGrp="1"/>
          </p:cNvGraphicFramePr>
          <p:nvPr>
            <p:extLst>
              <p:ext uri="{D42A27DB-BD31-4B8C-83A1-F6EECF244321}">
                <p14:modId xmlns:p14="http://schemas.microsoft.com/office/powerpoint/2010/main" val="2551318584"/>
              </p:ext>
            </p:extLst>
          </p:nvPr>
        </p:nvGraphicFramePr>
        <p:xfrm>
          <a:off x="342900" y="4674651"/>
          <a:ext cx="6858000" cy="1959929"/>
        </p:xfrm>
        <a:graphic>
          <a:graphicData uri="http://schemas.openxmlformats.org/drawingml/2006/table">
            <a:tbl>
              <a:tblPr firstRow="1" bandRow="1">
                <a:tableStyleId>{5C22544A-7EE6-4342-B048-85BDC9FD1C3A}</a:tableStyleId>
              </a:tblPr>
              <a:tblGrid>
                <a:gridCol w="6858000">
                  <a:extLst>
                    <a:ext uri="{9D8B030D-6E8A-4147-A177-3AD203B41FA5}">
                      <a16:colId xmlns:a16="http://schemas.microsoft.com/office/drawing/2014/main" val="161448233"/>
                    </a:ext>
                  </a:extLst>
                </a:gridCol>
              </a:tblGrid>
              <a:tr h="340768">
                <a:tc>
                  <a:txBody>
                    <a:bodyPr/>
                    <a:lstStyle/>
                    <a:p>
                      <a:r>
                        <a:rPr lang="en-US" b="1" dirty="0"/>
                        <a:t>Voice Over</a:t>
                      </a:r>
                    </a:p>
                  </a:txBody>
                  <a:tcPr/>
                </a:tc>
                <a:extLst>
                  <a:ext uri="{0D108BD9-81ED-4DB2-BD59-A6C34878D82A}">
                    <a16:rowId xmlns:a16="http://schemas.microsoft.com/office/drawing/2014/main" val="444259247"/>
                  </a:ext>
                </a:extLst>
              </a:tr>
              <a:tr h="1594169">
                <a:tc>
                  <a:txBody>
                    <a:bodyPr/>
                    <a:lstStyle/>
                    <a:p>
                      <a:r>
                        <a:rPr lang="en-CA" sz="1400" kern="1200" dirty="0">
                          <a:solidFill>
                            <a:schemeClr val="dk1"/>
                          </a:solidFill>
                          <a:effectLst/>
                          <a:latin typeface="+mn-lt"/>
                          <a:ea typeface="+mn-ea"/>
                          <a:cs typeface="+mn-cs"/>
                        </a:rPr>
                        <a:t>Sustainability is a key part of Canadian Tire’s corporate responsibility. We are committed to reducing our environmental footprint by promoting sustainable products, reducing waste, and increasing energy efficiency. In our company we </a:t>
                      </a:r>
                      <a:r>
                        <a:rPr lang="en-CA" sz="1400" dirty="0">
                          <a:solidFill>
                            <a:srgbClr val="0E0E0E"/>
                          </a:solidFill>
                          <a:effectLst/>
                          <a:latin typeface=".SF NS"/>
                        </a:rPr>
                        <a:t>Support initiatives that promote sustainability in products and practices, Ensure energy efficiency in daily operations and try to Reduce waste and encourage recycling in all aspects of business.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dk1"/>
                        </a:solidFill>
                        <a:effectLst/>
                        <a:latin typeface="+mn-lt"/>
                        <a:ea typeface="+mn-ea"/>
                        <a:cs typeface="+mn-cs"/>
                      </a:endParaRPr>
                    </a:p>
                  </a:txBody>
                  <a:tcPr/>
                </a:tc>
                <a:extLst>
                  <a:ext uri="{0D108BD9-81ED-4DB2-BD59-A6C34878D82A}">
                    <a16:rowId xmlns:a16="http://schemas.microsoft.com/office/drawing/2014/main" val="1372340830"/>
                  </a:ext>
                </a:extLst>
              </a:tr>
            </a:tbl>
          </a:graphicData>
        </a:graphic>
      </p:graphicFrame>
      <p:sp>
        <p:nvSpPr>
          <p:cNvPr id="17" name="TextBox 16">
            <a:extLst>
              <a:ext uri="{FF2B5EF4-FFF2-40B4-BE49-F238E27FC236}">
                <a16:creationId xmlns:a16="http://schemas.microsoft.com/office/drawing/2014/main" id="{F8446237-29FD-B5A6-5986-130FD666DEF2}"/>
              </a:ext>
            </a:extLst>
          </p:cNvPr>
          <p:cNvSpPr txBox="1"/>
          <p:nvPr/>
        </p:nvSpPr>
        <p:spPr>
          <a:xfrm>
            <a:off x="9141007" y="248412"/>
            <a:ext cx="1989438" cy="369332"/>
          </a:xfrm>
          <a:prstGeom prst="rect">
            <a:avLst/>
          </a:prstGeom>
          <a:noFill/>
        </p:spPr>
        <p:txBody>
          <a:bodyPr wrap="square" rtlCol="0">
            <a:spAutoFit/>
          </a:bodyPr>
          <a:lstStyle/>
          <a:p>
            <a:r>
              <a:rPr lang="en-US" dirty="0">
                <a:solidFill>
                  <a:schemeClr val="bg1"/>
                </a:solidFill>
              </a:rPr>
              <a:t>Screen ID: 05-004 </a:t>
            </a:r>
          </a:p>
        </p:txBody>
      </p:sp>
      <p:cxnSp>
        <p:nvCxnSpPr>
          <p:cNvPr id="19" name="Straight Connector 18">
            <a:extLst>
              <a:ext uri="{FF2B5EF4-FFF2-40B4-BE49-F238E27FC236}">
                <a16:creationId xmlns:a16="http://schemas.microsoft.com/office/drawing/2014/main" id="{973DEABB-2CB3-EF27-395F-EB1CA8DC9025}"/>
              </a:ext>
            </a:extLst>
          </p:cNvPr>
          <p:cNvCxnSpPr/>
          <p:nvPr/>
        </p:nvCxnSpPr>
        <p:spPr>
          <a:xfrm>
            <a:off x="8600303" y="248411"/>
            <a:ext cx="0" cy="403201"/>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283EC3CC-940D-D4BB-66E6-A475AB7C65CD}"/>
              </a:ext>
            </a:extLst>
          </p:cNvPr>
          <p:cNvSpPr/>
          <p:nvPr/>
        </p:nvSpPr>
        <p:spPr>
          <a:xfrm>
            <a:off x="7458075" y="708708"/>
            <a:ext cx="4460081" cy="35509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t>Notes </a:t>
            </a:r>
          </a:p>
        </p:txBody>
      </p:sp>
      <p:sp>
        <p:nvSpPr>
          <p:cNvPr id="22" name="TextBox 21">
            <a:extLst>
              <a:ext uri="{FF2B5EF4-FFF2-40B4-BE49-F238E27FC236}">
                <a16:creationId xmlns:a16="http://schemas.microsoft.com/office/drawing/2014/main" id="{3AD02DC6-E3A2-5EE9-B045-44FEDC06398A}"/>
              </a:ext>
            </a:extLst>
          </p:cNvPr>
          <p:cNvSpPr txBox="1"/>
          <p:nvPr/>
        </p:nvSpPr>
        <p:spPr>
          <a:xfrm>
            <a:off x="7487783" y="1190010"/>
            <a:ext cx="4301138" cy="1754326"/>
          </a:xfrm>
          <a:prstGeom prst="rect">
            <a:avLst/>
          </a:prstGeom>
          <a:noFill/>
        </p:spPr>
        <p:txBody>
          <a:bodyPr wrap="square" rtlCol="0">
            <a:spAutoFit/>
          </a:bodyPr>
          <a:lstStyle/>
          <a:p>
            <a:r>
              <a:rPr lang="en-CA" b="1" dirty="0">
                <a:solidFill>
                  <a:srgbClr val="0E0E0E"/>
                </a:solidFill>
                <a:effectLst/>
                <a:latin typeface=".SF NS"/>
              </a:rPr>
              <a:t>Interaction Type: </a:t>
            </a:r>
            <a:r>
              <a:rPr lang="en-CA" dirty="0">
                <a:solidFill>
                  <a:srgbClr val="0E0E0E"/>
                </a:solidFill>
                <a:effectLst/>
                <a:latin typeface=".SF NS"/>
              </a:rPr>
              <a:t>Text/ image </a:t>
            </a:r>
          </a:p>
          <a:p>
            <a:endParaRPr lang="en-CA" dirty="0">
              <a:solidFill>
                <a:srgbClr val="0E0E0E"/>
              </a:solidFill>
              <a:effectLst/>
              <a:latin typeface=".SF NS"/>
            </a:endParaRPr>
          </a:p>
          <a:p>
            <a:r>
              <a:rPr lang="en-CA" b="1" dirty="0">
                <a:solidFill>
                  <a:srgbClr val="0E0E0E"/>
                </a:solidFill>
                <a:effectLst/>
                <a:latin typeface=".SF NS"/>
              </a:rPr>
              <a:t>Screen Functionality: </a:t>
            </a:r>
            <a:r>
              <a:rPr lang="en-CA" dirty="0">
                <a:solidFill>
                  <a:srgbClr val="0E0E0E"/>
                </a:solidFill>
                <a:effectLst/>
                <a:latin typeface=".SF NS"/>
              </a:rPr>
              <a:t>Explanation of Canadian Tire’s sustainability initiatives and environmental practices.</a:t>
            </a:r>
          </a:p>
          <a:p>
            <a:endParaRPr lang="en-CA" dirty="0">
              <a:solidFill>
                <a:srgbClr val="0E0E0E"/>
              </a:solidFill>
              <a:effectLst/>
              <a:latin typeface=".SF NS"/>
            </a:endParaRPr>
          </a:p>
        </p:txBody>
      </p:sp>
      <p:sp>
        <p:nvSpPr>
          <p:cNvPr id="24" name="TextBox 23">
            <a:extLst>
              <a:ext uri="{FF2B5EF4-FFF2-40B4-BE49-F238E27FC236}">
                <a16:creationId xmlns:a16="http://schemas.microsoft.com/office/drawing/2014/main" id="{33464B72-716F-0369-44DC-5EC5BD67A284}"/>
              </a:ext>
            </a:extLst>
          </p:cNvPr>
          <p:cNvSpPr txBox="1"/>
          <p:nvPr/>
        </p:nvSpPr>
        <p:spPr>
          <a:xfrm>
            <a:off x="653143" y="1163600"/>
            <a:ext cx="6064898" cy="2308324"/>
          </a:xfrm>
          <a:prstGeom prst="rect">
            <a:avLst/>
          </a:prstGeom>
          <a:noFill/>
        </p:spPr>
        <p:txBody>
          <a:bodyPr wrap="square" rtlCol="0">
            <a:spAutoFit/>
          </a:bodyPr>
          <a:lstStyle/>
          <a:p>
            <a:r>
              <a:rPr lang="en-US" b="1" dirty="0"/>
              <a:t>Title: </a:t>
            </a:r>
            <a:r>
              <a:rPr lang="en-CA" b="1" dirty="0">
                <a:solidFill>
                  <a:srgbClr val="0E0E0E"/>
                </a:solidFill>
                <a:effectLst/>
                <a:latin typeface=".SF NS"/>
              </a:rPr>
              <a:t>Using Company Email</a:t>
            </a:r>
          </a:p>
          <a:p>
            <a:endParaRPr lang="en-CA" dirty="0">
              <a:solidFill>
                <a:srgbClr val="0E0E0E"/>
              </a:solidFill>
              <a:latin typeface=".SF NS"/>
            </a:endParaRPr>
          </a:p>
          <a:p>
            <a:r>
              <a:rPr lang="en-US" sz="1800" b="1" dirty="0">
                <a:effectLst/>
                <a:latin typeface="Aptos" panose="020B0004020202020204" pitchFamily="34" charset="0"/>
                <a:ea typeface="Aptos" panose="020B0004020202020204" pitchFamily="34" charset="0"/>
                <a:cs typeface="Arial" panose="020B0604020202020204" pitchFamily="34" charset="0"/>
              </a:rPr>
              <a:t>Text</a:t>
            </a:r>
            <a:r>
              <a:rPr lang="en-US" sz="1800" dirty="0">
                <a:effectLst/>
                <a:latin typeface="Aptos" panose="020B0004020202020204" pitchFamily="34" charset="0"/>
                <a:ea typeface="Aptos" panose="020B0004020202020204" pitchFamily="34" charset="0"/>
                <a:cs typeface="Arial" panose="020B0604020202020204" pitchFamily="34" charset="0"/>
              </a:rPr>
              <a:t>:</a:t>
            </a:r>
          </a:p>
          <a:p>
            <a:r>
              <a:rPr lang="en-CA" dirty="0">
                <a:solidFill>
                  <a:srgbClr val="0E0E0E"/>
                </a:solidFill>
                <a:effectLst/>
                <a:latin typeface=".SF NS"/>
              </a:rPr>
              <a:t>• Support initiatives that promote sustainability in products and practices.</a:t>
            </a:r>
          </a:p>
          <a:p>
            <a:r>
              <a:rPr lang="en-CA" dirty="0">
                <a:solidFill>
                  <a:srgbClr val="0E0E0E"/>
                </a:solidFill>
                <a:effectLst/>
                <a:latin typeface=".SF NS"/>
              </a:rPr>
              <a:t>• Ensure energy efficiency in daily operations.</a:t>
            </a:r>
          </a:p>
          <a:p>
            <a:r>
              <a:rPr lang="en-CA" dirty="0">
                <a:solidFill>
                  <a:srgbClr val="0E0E0E"/>
                </a:solidFill>
                <a:effectLst/>
                <a:latin typeface=".SF NS"/>
              </a:rPr>
              <a:t>• Reduce waste and encourage recycling in all aspects of business.</a:t>
            </a:r>
          </a:p>
        </p:txBody>
      </p:sp>
    </p:spTree>
    <p:extLst>
      <p:ext uri="{BB962C8B-B14F-4D97-AF65-F5344CB8AC3E}">
        <p14:creationId xmlns:p14="http://schemas.microsoft.com/office/powerpoint/2010/main" val="1163309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1A3DF2-F3D4-873C-5FFB-E87AE60128D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F1FF8D6-EA2F-962F-03FC-78B97AFA234D}"/>
              </a:ext>
            </a:extLst>
          </p:cNvPr>
          <p:cNvSpPr/>
          <p:nvPr/>
        </p:nvSpPr>
        <p:spPr>
          <a:xfrm>
            <a:off x="273844" y="248412"/>
            <a:ext cx="11644312" cy="4032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53936A41-BB9C-EFEA-17F0-FB16FF20D050}"/>
              </a:ext>
            </a:extLst>
          </p:cNvPr>
          <p:cNvSpPr/>
          <p:nvPr/>
        </p:nvSpPr>
        <p:spPr>
          <a:xfrm>
            <a:off x="342900" y="694476"/>
            <a:ext cx="6858000" cy="3105999"/>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F5CD0F8-7A69-62F3-5AD3-FD4AEDD83A6A}"/>
              </a:ext>
            </a:extLst>
          </p:cNvPr>
          <p:cNvSpPr/>
          <p:nvPr/>
        </p:nvSpPr>
        <p:spPr>
          <a:xfrm>
            <a:off x="7458075" y="694476"/>
            <a:ext cx="4460081" cy="231605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8" name="Table 7">
            <a:extLst>
              <a:ext uri="{FF2B5EF4-FFF2-40B4-BE49-F238E27FC236}">
                <a16:creationId xmlns:a16="http://schemas.microsoft.com/office/drawing/2014/main" id="{7A697B84-27E4-A8B0-8575-35AB12245F90}"/>
              </a:ext>
            </a:extLst>
          </p:cNvPr>
          <p:cNvGraphicFramePr>
            <a:graphicFrameLocks noGrp="1"/>
          </p:cNvGraphicFramePr>
          <p:nvPr>
            <p:extLst>
              <p:ext uri="{D42A27DB-BD31-4B8C-83A1-F6EECF244321}">
                <p14:modId xmlns:p14="http://schemas.microsoft.com/office/powerpoint/2010/main" val="998665856"/>
              </p:ext>
            </p:extLst>
          </p:nvPr>
        </p:nvGraphicFramePr>
        <p:xfrm>
          <a:off x="7447658" y="3079533"/>
          <a:ext cx="4391026" cy="2377406"/>
        </p:xfrm>
        <a:graphic>
          <a:graphicData uri="http://schemas.openxmlformats.org/drawingml/2006/table">
            <a:tbl>
              <a:tblPr firstRow="1" bandRow="1">
                <a:tableStyleId>{5C22544A-7EE6-4342-B048-85BDC9FD1C3A}</a:tableStyleId>
              </a:tblPr>
              <a:tblGrid>
                <a:gridCol w="2195513">
                  <a:extLst>
                    <a:ext uri="{9D8B030D-6E8A-4147-A177-3AD203B41FA5}">
                      <a16:colId xmlns:a16="http://schemas.microsoft.com/office/drawing/2014/main" val="639812973"/>
                    </a:ext>
                  </a:extLst>
                </a:gridCol>
                <a:gridCol w="2195513">
                  <a:extLst>
                    <a:ext uri="{9D8B030D-6E8A-4147-A177-3AD203B41FA5}">
                      <a16:colId xmlns:a16="http://schemas.microsoft.com/office/drawing/2014/main" val="2463367939"/>
                    </a:ext>
                  </a:extLst>
                </a:gridCol>
              </a:tblGrid>
              <a:tr h="457166">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Media and interactivity</a:t>
                      </a:r>
                    </a:p>
                  </a:txBody>
                  <a:tcPr/>
                </a:tc>
                <a:tc hMerge="1">
                  <a:txBody>
                    <a:bodyPr/>
                    <a:lstStyle/>
                    <a:p>
                      <a:endParaRPr lang="en-US" dirty="0"/>
                    </a:p>
                  </a:txBody>
                  <a:tcPr/>
                </a:tc>
                <a:extLst>
                  <a:ext uri="{0D108BD9-81ED-4DB2-BD59-A6C34878D82A}">
                    <a16:rowId xmlns:a16="http://schemas.microsoft.com/office/drawing/2014/main" val="1755190821"/>
                  </a:ext>
                </a:extLst>
              </a:tr>
              <a:tr h="578733">
                <a:tc>
                  <a:txBody>
                    <a:bodyPr/>
                    <a:lstStyle/>
                    <a:p>
                      <a:r>
                        <a:rPr lang="en-US" sz="1800" kern="1200" dirty="0">
                          <a:solidFill>
                            <a:schemeClr val="dk1"/>
                          </a:solidFill>
                          <a:effectLst/>
                          <a:latin typeface="+mn-lt"/>
                          <a:ea typeface="+mn-ea"/>
                          <a:cs typeface="+mn-cs"/>
                        </a:rPr>
                        <a:t>Canadian Tire logo and tagline</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00001.png </a:t>
                      </a:r>
                      <a:endParaRPr lang="en-US" dirty="0"/>
                    </a:p>
                  </a:txBody>
                  <a:tcPr/>
                </a:tc>
                <a:extLst>
                  <a:ext uri="{0D108BD9-81ED-4DB2-BD59-A6C34878D82A}">
                    <a16:rowId xmlns:a16="http://schemas.microsoft.com/office/drawing/2014/main" val="1893647286"/>
                  </a:ext>
                </a:extLst>
              </a:tr>
              <a:tr h="457166">
                <a:tc>
                  <a:txBody>
                    <a:bodyPr/>
                    <a:lstStyle/>
                    <a:p>
                      <a:r>
                        <a:rPr lang="en-US" sz="1800" kern="1200" dirty="0">
                          <a:solidFill>
                            <a:schemeClr val="dk1"/>
                          </a:solidFill>
                          <a:effectLst/>
                          <a:latin typeface="+mn-lt"/>
                          <a:ea typeface="+mn-ea"/>
                          <a:cs typeface="+mn-cs"/>
                        </a:rPr>
                        <a:t>Voice Over</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Objective_Script.mp3 </a:t>
                      </a:r>
                      <a:endParaRPr lang="en-US" dirty="0"/>
                    </a:p>
                  </a:txBody>
                  <a:tcPr/>
                </a:tc>
                <a:extLst>
                  <a:ext uri="{0D108BD9-81ED-4DB2-BD59-A6C34878D82A}">
                    <a16:rowId xmlns:a16="http://schemas.microsoft.com/office/drawing/2014/main" val="1455925698"/>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b="0" kern="1200" dirty="0">
                          <a:solidFill>
                            <a:schemeClr val="dk1"/>
                          </a:solidFill>
                          <a:effectLst/>
                          <a:latin typeface="+mn-lt"/>
                          <a:ea typeface="+mn-ea"/>
                          <a:cs typeface="+mn-cs"/>
                        </a:rPr>
                        <a:t>Graphic Description</a:t>
                      </a:r>
                    </a:p>
                  </a:txBody>
                  <a:tcPr/>
                </a:tc>
                <a:tc>
                  <a:txBody>
                    <a:bodyPr/>
                    <a:lstStyle/>
                    <a:p>
                      <a:r>
                        <a:rPr lang="en-US" dirty="0"/>
                        <a:t>Check icons behind each objective</a:t>
                      </a:r>
                    </a:p>
                  </a:txBody>
                  <a:tcPr/>
                </a:tc>
                <a:extLst>
                  <a:ext uri="{0D108BD9-81ED-4DB2-BD59-A6C34878D82A}">
                    <a16:rowId xmlns:a16="http://schemas.microsoft.com/office/drawing/2014/main" val="2733688411"/>
                  </a:ext>
                </a:extLst>
              </a:tr>
            </a:tbl>
          </a:graphicData>
        </a:graphic>
      </p:graphicFrame>
      <p:sp>
        <p:nvSpPr>
          <p:cNvPr id="11" name="TextBox 10">
            <a:extLst>
              <a:ext uri="{FF2B5EF4-FFF2-40B4-BE49-F238E27FC236}">
                <a16:creationId xmlns:a16="http://schemas.microsoft.com/office/drawing/2014/main" id="{D810EC17-FA0D-90A2-48B4-5ED41FA7CC13}"/>
              </a:ext>
            </a:extLst>
          </p:cNvPr>
          <p:cNvSpPr txBox="1"/>
          <p:nvPr/>
        </p:nvSpPr>
        <p:spPr>
          <a:xfrm>
            <a:off x="273845" y="248412"/>
            <a:ext cx="11230296" cy="374736"/>
          </a:xfrm>
          <a:prstGeom prst="rect">
            <a:avLst/>
          </a:prstGeom>
          <a:noFill/>
        </p:spPr>
        <p:txBody>
          <a:bodyPr wrap="square" rtlCol="0">
            <a:spAutoFit/>
          </a:bodyPr>
          <a:lstStyle/>
          <a:p>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Course Title: Canadian Tire Code of Conduct &gt; </a:t>
            </a:r>
            <a:r>
              <a:rPr lang="en-US" b="1" kern="100" dirty="0">
                <a:solidFill>
                  <a:schemeClr val="bg1"/>
                </a:solidFill>
                <a:latin typeface="Aptos" panose="020B0004020202020204" pitchFamily="34" charset="0"/>
                <a:ea typeface="Aptos" panose="020B0004020202020204" pitchFamily="34" charset="0"/>
                <a:cs typeface="Arial" panose="020B0604020202020204" pitchFamily="34" charset="0"/>
              </a:rPr>
              <a:t>Learning Objectives </a:t>
            </a:r>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 </a:t>
            </a:r>
            <a:endParaRPr lang="en-CA" sz="1800"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6F3196C3-B896-2519-B674-383322FE5971}"/>
              </a:ext>
            </a:extLst>
          </p:cNvPr>
          <p:cNvSpPr txBox="1"/>
          <p:nvPr/>
        </p:nvSpPr>
        <p:spPr>
          <a:xfrm>
            <a:off x="2197077" y="722940"/>
            <a:ext cx="3149645" cy="369332"/>
          </a:xfrm>
          <a:prstGeom prst="rect">
            <a:avLst/>
          </a:prstGeom>
          <a:noFill/>
        </p:spPr>
        <p:txBody>
          <a:bodyPr wrap="none" rtlCol="0">
            <a:spAutoFit/>
          </a:bodyPr>
          <a:lstStyle/>
          <a:p>
            <a:r>
              <a:rPr lang="en-US" dirty="0">
                <a:solidFill>
                  <a:schemeClr val="bg1">
                    <a:lumMod val="65000"/>
                  </a:schemeClr>
                </a:solidFill>
              </a:rPr>
              <a:t>Screen layout/ On screen text </a:t>
            </a:r>
          </a:p>
        </p:txBody>
      </p:sp>
      <p:graphicFrame>
        <p:nvGraphicFramePr>
          <p:cNvPr id="14" name="Table 13">
            <a:extLst>
              <a:ext uri="{FF2B5EF4-FFF2-40B4-BE49-F238E27FC236}">
                <a16:creationId xmlns:a16="http://schemas.microsoft.com/office/drawing/2014/main" id="{5A1FA189-B952-CBD5-1E23-A37FF906D844}"/>
              </a:ext>
            </a:extLst>
          </p:cNvPr>
          <p:cNvGraphicFramePr>
            <a:graphicFrameLocks noGrp="1"/>
          </p:cNvGraphicFramePr>
          <p:nvPr>
            <p:extLst>
              <p:ext uri="{D42A27DB-BD31-4B8C-83A1-F6EECF244321}">
                <p14:modId xmlns:p14="http://schemas.microsoft.com/office/powerpoint/2010/main" val="695058678"/>
              </p:ext>
            </p:extLst>
          </p:nvPr>
        </p:nvGraphicFramePr>
        <p:xfrm>
          <a:off x="342900" y="3871803"/>
          <a:ext cx="6858000" cy="731520"/>
        </p:xfrm>
        <a:graphic>
          <a:graphicData uri="http://schemas.openxmlformats.org/drawingml/2006/table">
            <a:tbl>
              <a:tblPr firstRow="1" bandRow="1">
                <a:tableStyleId>{5C22544A-7EE6-4342-B048-85BDC9FD1C3A}</a:tableStyleId>
              </a:tblPr>
              <a:tblGrid>
                <a:gridCol w="2202592">
                  <a:extLst>
                    <a:ext uri="{9D8B030D-6E8A-4147-A177-3AD203B41FA5}">
                      <a16:colId xmlns:a16="http://schemas.microsoft.com/office/drawing/2014/main" val="4101885158"/>
                    </a:ext>
                  </a:extLst>
                </a:gridCol>
                <a:gridCol w="2335427">
                  <a:extLst>
                    <a:ext uri="{9D8B030D-6E8A-4147-A177-3AD203B41FA5}">
                      <a16:colId xmlns:a16="http://schemas.microsoft.com/office/drawing/2014/main" val="1568312238"/>
                    </a:ext>
                  </a:extLst>
                </a:gridCol>
                <a:gridCol w="2319981">
                  <a:extLst>
                    <a:ext uri="{9D8B030D-6E8A-4147-A177-3AD203B41FA5}">
                      <a16:colId xmlns:a16="http://schemas.microsoft.com/office/drawing/2014/main" val="1318454291"/>
                    </a:ext>
                  </a:extLst>
                </a:gridCol>
              </a:tblGrid>
              <a:tr h="364387">
                <a:tc gridSpan="3">
                  <a:txBody>
                    <a:bodyPr/>
                    <a:lstStyle/>
                    <a:p>
                      <a:r>
                        <a:rPr lang="en-US" dirty="0"/>
                        <a:t>Navigation buttons </a:t>
                      </a:r>
                    </a:p>
                  </a:txBody>
                  <a:tcPr/>
                </a:tc>
                <a:tc hMerge="1">
                  <a:txBody>
                    <a:bodyPr/>
                    <a:lstStyle/>
                    <a:p>
                      <a:endParaRPr lang="en-US" dirty="0"/>
                    </a:p>
                  </a:txBody>
                  <a:tcPr/>
                </a:tc>
                <a:tc hMerge="1">
                  <a:txBody>
                    <a:bodyPr/>
                    <a:lstStyle/>
                    <a:p>
                      <a:endParaRPr lang="en-US"/>
                    </a:p>
                  </a:txBody>
                  <a:tcPr/>
                </a:tc>
                <a:extLst>
                  <a:ext uri="{0D108BD9-81ED-4DB2-BD59-A6C34878D82A}">
                    <a16:rowId xmlns:a16="http://schemas.microsoft.com/office/drawing/2014/main" val="4155714881"/>
                  </a:ext>
                </a:extLst>
              </a:tr>
              <a:tr h="364387">
                <a:tc>
                  <a:txBody>
                    <a:bodyPr/>
                    <a:lstStyle/>
                    <a:p>
                      <a:r>
                        <a:rPr lang="en-US" dirty="0"/>
                        <a:t>Next </a:t>
                      </a:r>
                    </a:p>
                  </a:txBody>
                  <a:tcPr/>
                </a:tc>
                <a:tc>
                  <a:txBody>
                    <a:bodyPr/>
                    <a:lstStyle/>
                    <a:p>
                      <a:r>
                        <a:rPr lang="en-US" dirty="0"/>
                        <a:t>Previous </a:t>
                      </a:r>
                    </a:p>
                  </a:txBody>
                  <a:tcPr/>
                </a:tc>
                <a:tc>
                  <a:txBody>
                    <a:bodyPr/>
                    <a:lstStyle/>
                    <a:p>
                      <a:r>
                        <a:rPr lang="en-US" dirty="0">
                          <a:solidFill>
                            <a:schemeClr val="tx1">
                              <a:lumMod val="65000"/>
                              <a:lumOff val="35000"/>
                            </a:schemeClr>
                          </a:solidFill>
                        </a:rPr>
                        <a:t>Advances: By user</a:t>
                      </a:r>
                    </a:p>
                  </a:txBody>
                  <a:tcPr/>
                </a:tc>
                <a:extLst>
                  <a:ext uri="{0D108BD9-81ED-4DB2-BD59-A6C34878D82A}">
                    <a16:rowId xmlns:a16="http://schemas.microsoft.com/office/drawing/2014/main" val="2446138852"/>
                  </a:ext>
                </a:extLst>
              </a:tr>
            </a:tbl>
          </a:graphicData>
        </a:graphic>
      </p:graphicFrame>
      <p:graphicFrame>
        <p:nvGraphicFramePr>
          <p:cNvPr id="16" name="Table 15">
            <a:extLst>
              <a:ext uri="{FF2B5EF4-FFF2-40B4-BE49-F238E27FC236}">
                <a16:creationId xmlns:a16="http://schemas.microsoft.com/office/drawing/2014/main" id="{D14517E6-E31F-CAFA-275E-5451682E034D}"/>
              </a:ext>
            </a:extLst>
          </p:cNvPr>
          <p:cNvGraphicFramePr>
            <a:graphicFrameLocks noGrp="1"/>
          </p:cNvGraphicFramePr>
          <p:nvPr>
            <p:extLst>
              <p:ext uri="{D42A27DB-BD31-4B8C-83A1-F6EECF244321}">
                <p14:modId xmlns:p14="http://schemas.microsoft.com/office/powerpoint/2010/main" val="543456051"/>
              </p:ext>
            </p:extLst>
          </p:nvPr>
        </p:nvGraphicFramePr>
        <p:xfrm>
          <a:off x="342900" y="4674651"/>
          <a:ext cx="6858000" cy="2076845"/>
        </p:xfrm>
        <a:graphic>
          <a:graphicData uri="http://schemas.openxmlformats.org/drawingml/2006/table">
            <a:tbl>
              <a:tblPr firstRow="1" bandRow="1">
                <a:tableStyleId>{5C22544A-7EE6-4342-B048-85BDC9FD1C3A}</a:tableStyleId>
              </a:tblPr>
              <a:tblGrid>
                <a:gridCol w="6449786">
                  <a:extLst>
                    <a:ext uri="{9D8B030D-6E8A-4147-A177-3AD203B41FA5}">
                      <a16:colId xmlns:a16="http://schemas.microsoft.com/office/drawing/2014/main" val="161448233"/>
                    </a:ext>
                  </a:extLst>
                </a:gridCol>
                <a:gridCol w="408214">
                  <a:extLst>
                    <a:ext uri="{9D8B030D-6E8A-4147-A177-3AD203B41FA5}">
                      <a16:colId xmlns:a16="http://schemas.microsoft.com/office/drawing/2014/main" val="857131784"/>
                    </a:ext>
                  </a:extLst>
                </a:gridCol>
              </a:tblGrid>
              <a:tr h="223852">
                <a:tc>
                  <a:txBody>
                    <a:bodyPr/>
                    <a:lstStyle/>
                    <a:p>
                      <a:r>
                        <a:rPr lang="en-US" dirty="0"/>
                        <a:t>Voice Over</a:t>
                      </a:r>
                    </a:p>
                  </a:txBody>
                  <a:tcPr/>
                </a:tc>
                <a:tc>
                  <a:txBody>
                    <a:bodyPr/>
                    <a:lstStyle/>
                    <a:p>
                      <a:endParaRPr lang="en-US" dirty="0"/>
                    </a:p>
                  </a:txBody>
                  <a:tcPr/>
                </a:tc>
                <a:extLst>
                  <a:ext uri="{0D108BD9-81ED-4DB2-BD59-A6C34878D82A}">
                    <a16:rowId xmlns:a16="http://schemas.microsoft.com/office/drawing/2014/main" val="444259247"/>
                  </a:ext>
                </a:extLst>
              </a:tr>
              <a:tr h="1711085">
                <a:tc>
                  <a:txBody>
                    <a:bodyPr/>
                    <a:lstStyle/>
                    <a:p>
                      <a:r>
                        <a:rPr lang="en-CA" sz="1800" kern="1200" dirty="0">
                          <a:solidFill>
                            <a:schemeClr val="dk1"/>
                          </a:solidFill>
                          <a:effectLst/>
                          <a:latin typeface="+mn-lt"/>
                          <a:ea typeface="+mn-ea"/>
                          <a:cs typeface="+mn-cs"/>
                        </a:rPr>
                        <a:t>By the end of this training, you will have a solid understanding of Canadian Tire’s core commitments. You will learn how to </a:t>
                      </a:r>
                      <a:r>
                        <a:rPr lang="en-CA" dirty="0">
                          <a:solidFill>
                            <a:srgbClr val="0E0E0E"/>
                          </a:solidFill>
                          <a:effectLst/>
                          <a:latin typeface=".SF NS"/>
                        </a:rPr>
                        <a:t>Explore Canadian Tire’s Core Commitments, Understand your role in maintaining ethical behavior, learn how to report and respond to violations, Apply your knowledge in workplace scenarios</a:t>
                      </a:r>
                      <a:endParaRPr lang="en-US" dirty="0"/>
                    </a:p>
                  </a:txBody>
                  <a:tcPr/>
                </a:tc>
                <a:tc>
                  <a:txBody>
                    <a:bodyPr/>
                    <a:lstStyle/>
                    <a:p>
                      <a:endParaRPr lang="en-US" dirty="0"/>
                    </a:p>
                  </a:txBody>
                  <a:tcPr/>
                </a:tc>
                <a:extLst>
                  <a:ext uri="{0D108BD9-81ED-4DB2-BD59-A6C34878D82A}">
                    <a16:rowId xmlns:a16="http://schemas.microsoft.com/office/drawing/2014/main" val="1372340830"/>
                  </a:ext>
                </a:extLst>
              </a:tr>
            </a:tbl>
          </a:graphicData>
        </a:graphic>
      </p:graphicFrame>
      <p:sp>
        <p:nvSpPr>
          <p:cNvPr id="17" name="TextBox 16">
            <a:extLst>
              <a:ext uri="{FF2B5EF4-FFF2-40B4-BE49-F238E27FC236}">
                <a16:creationId xmlns:a16="http://schemas.microsoft.com/office/drawing/2014/main" id="{2B1D392B-1217-C7E7-EF58-E56D32A0A97E}"/>
              </a:ext>
            </a:extLst>
          </p:cNvPr>
          <p:cNvSpPr txBox="1"/>
          <p:nvPr/>
        </p:nvSpPr>
        <p:spPr>
          <a:xfrm>
            <a:off x="9141007" y="248412"/>
            <a:ext cx="1989438" cy="369332"/>
          </a:xfrm>
          <a:prstGeom prst="rect">
            <a:avLst/>
          </a:prstGeom>
          <a:noFill/>
        </p:spPr>
        <p:txBody>
          <a:bodyPr wrap="square" rtlCol="0">
            <a:spAutoFit/>
          </a:bodyPr>
          <a:lstStyle/>
          <a:p>
            <a:r>
              <a:rPr lang="en-US" dirty="0">
                <a:solidFill>
                  <a:schemeClr val="bg1"/>
                </a:solidFill>
              </a:rPr>
              <a:t>Screen ID: 01-002 </a:t>
            </a:r>
          </a:p>
        </p:txBody>
      </p:sp>
      <p:cxnSp>
        <p:nvCxnSpPr>
          <p:cNvPr id="19" name="Straight Connector 18">
            <a:extLst>
              <a:ext uri="{FF2B5EF4-FFF2-40B4-BE49-F238E27FC236}">
                <a16:creationId xmlns:a16="http://schemas.microsoft.com/office/drawing/2014/main" id="{11A0151C-E41B-9789-4E1E-DE6EEA5FF669}"/>
              </a:ext>
            </a:extLst>
          </p:cNvPr>
          <p:cNvCxnSpPr/>
          <p:nvPr/>
        </p:nvCxnSpPr>
        <p:spPr>
          <a:xfrm>
            <a:off x="8600303" y="248411"/>
            <a:ext cx="0" cy="403201"/>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1E67D61A-6F6A-B375-7369-5CF10DABC185}"/>
              </a:ext>
            </a:extLst>
          </p:cNvPr>
          <p:cNvSpPr/>
          <p:nvPr/>
        </p:nvSpPr>
        <p:spPr>
          <a:xfrm>
            <a:off x="7458075" y="708708"/>
            <a:ext cx="4460081" cy="35509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t>Notes </a:t>
            </a:r>
          </a:p>
        </p:txBody>
      </p:sp>
      <p:sp>
        <p:nvSpPr>
          <p:cNvPr id="22" name="TextBox 21">
            <a:extLst>
              <a:ext uri="{FF2B5EF4-FFF2-40B4-BE49-F238E27FC236}">
                <a16:creationId xmlns:a16="http://schemas.microsoft.com/office/drawing/2014/main" id="{941BF5C6-5A08-001C-DD3B-DD2F443F1BB0}"/>
              </a:ext>
            </a:extLst>
          </p:cNvPr>
          <p:cNvSpPr txBox="1"/>
          <p:nvPr/>
        </p:nvSpPr>
        <p:spPr>
          <a:xfrm>
            <a:off x="7487783" y="1190010"/>
            <a:ext cx="4301138" cy="1200329"/>
          </a:xfrm>
          <a:prstGeom prst="rect">
            <a:avLst/>
          </a:prstGeom>
          <a:noFill/>
        </p:spPr>
        <p:txBody>
          <a:bodyPr wrap="square" rtlCol="0">
            <a:spAutoFit/>
          </a:bodyPr>
          <a:lstStyle/>
          <a:p>
            <a:r>
              <a:rPr lang="en-CA" b="1" dirty="0">
                <a:solidFill>
                  <a:srgbClr val="0E0E0E"/>
                </a:solidFill>
                <a:effectLst/>
                <a:latin typeface=".SF NS"/>
              </a:rPr>
              <a:t>Interaction Type: </a:t>
            </a:r>
            <a:r>
              <a:rPr lang="en-CA" dirty="0">
                <a:solidFill>
                  <a:srgbClr val="0E0E0E"/>
                </a:solidFill>
                <a:effectLst/>
                <a:latin typeface=".SF NS"/>
              </a:rPr>
              <a:t>Static Text / Images</a:t>
            </a:r>
          </a:p>
          <a:p>
            <a:endParaRPr lang="en-CA" dirty="0">
              <a:solidFill>
                <a:srgbClr val="0E0E0E"/>
              </a:solidFill>
              <a:effectLst/>
              <a:latin typeface=".SF NS"/>
            </a:endParaRPr>
          </a:p>
          <a:p>
            <a:r>
              <a:rPr lang="en-CA" b="1" dirty="0">
                <a:solidFill>
                  <a:srgbClr val="0E0E0E"/>
                </a:solidFill>
                <a:effectLst/>
                <a:latin typeface=".SF NS"/>
              </a:rPr>
              <a:t>Screen Functionality: </a:t>
            </a:r>
            <a:r>
              <a:rPr lang="en-CA" dirty="0">
                <a:solidFill>
                  <a:srgbClr val="0E0E0E"/>
                </a:solidFill>
                <a:effectLst/>
                <a:latin typeface=".SF NS"/>
              </a:rPr>
              <a:t>Display the learning objectives.</a:t>
            </a:r>
          </a:p>
        </p:txBody>
      </p:sp>
      <p:sp>
        <p:nvSpPr>
          <p:cNvPr id="24" name="TextBox 23">
            <a:extLst>
              <a:ext uri="{FF2B5EF4-FFF2-40B4-BE49-F238E27FC236}">
                <a16:creationId xmlns:a16="http://schemas.microsoft.com/office/drawing/2014/main" id="{769D1E79-2DF4-581B-E76D-C5B1A5330B7E}"/>
              </a:ext>
            </a:extLst>
          </p:cNvPr>
          <p:cNvSpPr txBox="1"/>
          <p:nvPr/>
        </p:nvSpPr>
        <p:spPr>
          <a:xfrm>
            <a:off x="653143" y="1163600"/>
            <a:ext cx="6064898" cy="2585323"/>
          </a:xfrm>
          <a:prstGeom prst="rect">
            <a:avLst/>
          </a:prstGeom>
          <a:noFill/>
        </p:spPr>
        <p:txBody>
          <a:bodyPr wrap="square" rtlCol="0">
            <a:spAutoFit/>
          </a:bodyPr>
          <a:lstStyle/>
          <a:p>
            <a:r>
              <a:rPr lang="en-US" b="1" dirty="0"/>
              <a:t>Title: </a:t>
            </a:r>
            <a:r>
              <a:rPr lang="en-US" dirty="0"/>
              <a:t>By completing this training</a:t>
            </a:r>
            <a:r>
              <a:rPr lang="en-CA" dirty="0">
                <a:solidFill>
                  <a:srgbClr val="0E0E0E"/>
                </a:solidFill>
                <a:effectLst/>
                <a:latin typeface=".SF NS"/>
              </a:rPr>
              <a:t> will learn: </a:t>
            </a:r>
          </a:p>
          <a:p>
            <a:endParaRPr lang="en-CA" dirty="0">
              <a:solidFill>
                <a:srgbClr val="0E0E0E"/>
              </a:solidFill>
              <a:latin typeface=".SF NS"/>
            </a:endParaRPr>
          </a:p>
          <a:p>
            <a:r>
              <a:rPr lang="en-US" sz="1800" b="1" dirty="0">
                <a:effectLst/>
                <a:latin typeface="Aptos" panose="020B0004020202020204" pitchFamily="34" charset="0"/>
                <a:ea typeface="Aptos" panose="020B0004020202020204" pitchFamily="34" charset="0"/>
                <a:cs typeface="Arial" panose="020B0604020202020204" pitchFamily="34" charset="0"/>
              </a:rPr>
              <a:t>Text</a:t>
            </a:r>
            <a:r>
              <a:rPr lang="en-US" sz="1800" dirty="0">
                <a:effectLst/>
                <a:latin typeface="Aptos" panose="020B0004020202020204" pitchFamily="34" charset="0"/>
                <a:ea typeface="Aptos" panose="020B0004020202020204" pitchFamily="34" charset="0"/>
                <a:cs typeface="Arial" panose="020B0604020202020204" pitchFamily="34" charset="0"/>
              </a:rPr>
              <a:t>:</a:t>
            </a:r>
          </a:p>
          <a:p>
            <a:r>
              <a:rPr lang="en-CA" dirty="0">
                <a:solidFill>
                  <a:srgbClr val="0E0E0E"/>
                </a:solidFill>
                <a:effectLst/>
                <a:latin typeface=".SF NS"/>
              </a:rPr>
              <a:t>• Explore Canadian Tire’s Core Commitments.</a:t>
            </a:r>
          </a:p>
          <a:p>
            <a:r>
              <a:rPr lang="en-CA" dirty="0">
                <a:solidFill>
                  <a:srgbClr val="0E0E0E"/>
                </a:solidFill>
                <a:effectLst/>
                <a:latin typeface=".SF NS"/>
              </a:rPr>
              <a:t>• Understand your role in maintaining ethical behavior.</a:t>
            </a:r>
          </a:p>
          <a:p>
            <a:r>
              <a:rPr lang="en-CA" dirty="0">
                <a:solidFill>
                  <a:srgbClr val="0E0E0E"/>
                </a:solidFill>
                <a:effectLst/>
                <a:latin typeface=".SF NS"/>
              </a:rPr>
              <a:t>• Learn how to report and respond to violations.</a:t>
            </a:r>
          </a:p>
          <a:p>
            <a:r>
              <a:rPr lang="en-CA" dirty="0">
                <a:solidFill>
                  <a:srgbClr val="0E0E0E"/>
                </a:solidFill>
                <a:effectLst/>
                <a:latin typeface=".SF NS"/>
              </a:rPr>
              <a:t>• Apply knowledge in workplace scenarios.</a:t>
            </a:r>
            <a:endParaRPr lang="en-CA" dirty="0">
              <a:solidFill>
                <a:srgbClr val="0E0E0E"/>
              </a:solidFill>
              <a:latin typeface=".SF NS"/>
            </a:endParaRPr>
          </a:p>
          <a:p>
            <a:endParaRPr lang="en-CA" dirty="0">
              <a:solidFill>
                <a:srgbClr val="0E0E0E"/>
              </a:solidFill>
              <a:effectLst/>
              <a:latin typeface=".SF NS"/>
            </a:endParaRPr>
          </a:p>
          <a:p>
            <a:endParaRPr lang="en-US" dirty="0"/>
          </a:p>
        </p:txBody>
      </p:sp>
    </p:spTree>
    <p:extLst>
      <p:ext uri="{BB962C8B-B14F-4D97-AF65-F5344CB8AC3E}">
        <p14:creationId xmlns:p14="http://schemas.microsoft.com/office/powerpoint/2010/main" val="1664968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6F2AC3-19F4-5506-5018-01E405EBE66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6B21D77-D84A-47DC-813B-3C104C8C3E71}"/>
              </a:ext>
            </a:extLst>
          </p:cNvPr>
          <p:cNvSpPr/>
          <p:nvPr/>
        </p:nvSpPr>
        <p:spPr>
          <a:xfrm>
            <a:off x="273844" y="248412"/>
            <a:ext cx="11644312" cy="4032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35897A7-BB72-681E-2C75-9C11127C4D67}"/>
              </a:ext>
            </a:extLst>
          </p:cNvPr>
          <p:cNvSpPr/>
          <p:nvPr/>
        </p:nvSpPr>
        <p:spPr>
          <a:xfrm>
            <a:off x="342900" y="694476"/>
            <a:ext cx="6858000" cy="3105999"/>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F2ABFBD7-353E-DDBB-7272-3488A7560E6F}"/>
              </a:ext>
            </a:extLst>
          </p:cNvPr>
          <p:cNvSpPr/>
          <p:nvPr/>
        </p:nvSpPr>
        <p:spPr>
          <a:xfrm>
            <a:off x="7458075" y="694476"/>
            <a:ext cx="4460081" cy="303517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8" name="Table 7">
            <a:extLst>
              <a:ext uri="{FF2B5EF4-FFF2-40B4-BE49-F238E27FC236}">
                <a16:creationId xmlns:a16="http://schemas.microsoft.com/office/drawing/2014/main" id="{FA3F3F26-7309-EE1A-CFED-1C38D9AD910B}"/>
              </a:ext>
            </a:extLst>
          </p:cNvPr>
          <p:cNvGraphicFramePr>
            <a:graphicFrameLocks noGrp="1"/>
          </p:cNvGraphicFramePr>
          <p:nvPr>
            <p:extLst>
              <p:ext uri="{D42A27DB-BD31-4B8C-83A1-F6EECF244321}">
                <p14:modId xmlns:p14="http://schemas.microsoft.com/office/powerpoint/2010/main" val="2317583151"/>
              </p:ext>
            </p:extLst>
          </p:nvPr>
        </p:nvGraphicFramePr>
        <p:xfrm>
          <a:off x="7397895" y="3763521"/>
          <a:ext cx="4391026" cy="3047966"/>
        </p:xfrm>
        <a:graphic>
          <a:graphicData uri="http://schemas.openxmlformats.org/drawingml/2006/table">
            <a:tbl>
              <a:tblPr firstRow="1" bandRow="1">
                <a:tableStyleId>{5C22544A-7EE6-4342-B048-85BDC9FD1C3A}</a:tableStyleId>
              </a:tblPr>
              <a:tblGrid>
                <a:gridCol w="2195513">
                  <a:extLst>
                    <a:ext uri="{9D8B030D-6E8A-4147-A177-3AD203B41FA5}">
                      <a16:colId xmlns:a16="http://schemas.microsoft.com/office/drawing/2014/main" val="639812973"/>
                    </a:ext>
                  </a:extLst>
                </a:gridCol>
                <a:gridCol w="2195513">
                  <a:extLst>
                    <a:ext uri="{9D8B030D-6E8A-4147-A177-3AD203B41FA5}">
                      <a16:colId xmlns:a16="http://schemas.microsoft.com/office/drawing/2014/main" val="2463367939"/>
                    </a:ext>
                  </a:extLst>
                </a:gridCol>
              </a:tblGrid>
              <a:tr h="457166">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Media and interactivity</a:t>
                      </a:r>
                    </a:p>
                  </a:txBody>
                  <a:tcPr/>
                </a:tc>
                <a:tc hMerge="1">
                  <a:txBody>
                    <a:bodyPr/>
                    <a:lstStyle/>
                    <a:p>
                      <a:endParaRPr lang="en-US" dirty="0"/>
                    </a:p>
                  </a:txBody>
                  <a:tcPr/>
                </a:tc>
                <a:extLst>
                  <a:ext uri="{0D108BD9-81ED-4DB2-BD59-A6C34878D82A}">
                    <a16:rowId xmlns:a16="http://schemas.microsoft.com/office/drawing/2014/main" val="1755190821"/>
                  </a:ext>
                </a:extLst>
              </a:tr>
              <a:tr h="578733">
                <a:tc>
                  <a:txBody>
                    <a:bodyPr/>
                    <a:lstStyle/>
                    <a:p>
                      <a:r>
                        <a:rPr lang="en-US" sz="1800" kern="1200" dirty="0">
                          <a:solidFill>
                            <a:schemeClr val="dk1"/>
                          </a:solidFill>
                          <a:effectLst/>
                          <a:latin typeface="+mn-lt"/>
                          <a:ea typeface="+mn-ea"/>
                          <a:cs typeface="+mn-cs"/>
                        </a:rPr>
                        <a:t>Canadian Tire logo and tagline</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00001.png </a:t>
                      </a:r>
                      <a:endParaRPr lang="en-US" dirty="0"/>
                    </a:p>
                  </a:txBody>
                  <a:tcPr/>
                </a:tc>
                <a:extLst>
                  <a:ext uri="{0D108BD9-81ED-4DB2-BD59-A6C34878D82A}">
                    <a16:rowId xmlns:a16="http://schemas.microsoft.com/office/drawing/2014/main" val="1893647286"/>
                  </a:ext>
                </a:extLst>
              </a:tr>
              <a:tr h="457166">
                <a:tc>
                  <a:txBody>
                    <a:bodyPr/>
                    <a:lstStyle/>
                    <a:p>
                      <a:r>
                        <a:rPr lang="en-US" sz="1800" kern="1200" dirty="0">
                          <a:solidFill>
                            <a:schemeClr val="dk1"/>
                          </a:solidFill>
                          <a:effectLst/>
                          <a:latin typeface="+mn-lt"/>
                          <a:ea typeface="+mn-ea"/>
                          <a:cs typeface="+mn-cs"/>
                        </a:rPr>
                        <a:t>Voice Over</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Overview_Script.mp3 </a:t>
                      </a:r>
                      <a:endParaRPr lang="en-US" dirty="0"/>
                    </a:p>
                  </a:txBody>
                  <a:tcPr/>
                </a:tc>
                <a:extLst>
                  <a:ext uri="{0D108BD9-81ED-4DB2-BD59-A6C34878D82A}">
                    <a16:rowId xmlns:a16="http://schemas.microsoft.com/office/drawing/2014/main" val="1455925698"/>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b="0" kern="1200" dirty="0">
                          <a:solidFill>
                            <a:schemeClr val="dk1"/>
                          </a:solidFill>
                          <a:effectLst/>
                          <a:latin typeface="+mn-lt"/>
                          <a:ea typeface="+mn-ea"/>
                          <a:cs typeface="+mn-cs"/>
                        </a:rPr>
                        <a:t>Graphic Description</a:t>
                      </a:r>
                    </a:p>
                  </a:txBody>
                  <a:tcPr/>
                </a:tc>
                <a:tc>
                  <a:txBody>
                    <a:bodyPr/>
                    <a:lstStyle/>
                    <a:p>
                      <a:r>
                        <a:rPr lang="en-CA" sz="1600" kern="1200" dirty="0">
                          <a:solidFill>
                            <a:schemeClr val="dk1"/>
                          </a:solidFill>
                          <a:effectLst/>
                          <a:latin typeface="+mn-lt"/>
                          <a:ea typeface="+mn-ea"/>
                          <a:cs typeface="+mn-cs"/>
                        </a:rPr>
                        <a:t>Icons representing the four core commitments and locks on the summary and evaluation.</a:t>
                      </a:r>
                    </a:p>
                  </a:txBody>
                  <a:tcPr/>
                </a:tc>
                <a:extLst>
                  <a:ext uri="{0D108BD9-81ED-4DB2-BD59-A6C34878D82A}">
                    <a16:rowId xmlns:a16="http://schemas.microsoft.com/office/drawing/2014/main" val="2733688411"/>
                  </a:ext>
                </a:extLst>
              </a:tr>
            </a:tbl>
          </a:graphicData>
        </a:graphic>
      </p:graphicFrame>
      <p:sp>
        <p:nvSpPr>
          <p:cNvPr id="11" name="TextBox 10">
            <a:extLst>
              <a:ext uri="{FF2B5EF4-FFF2-40B4-BE49-F238E27FC236}">
                <a16:creationId xmlns:a16="http://schemas.microsoft.com/office/drawing/2014/main" id="{51572450-3018-CC6D-C610-09E93AED2AC3}"/>
              </a:ext>
            </a:extLst>
          </p:cNvPr>
          <p:cNvSpPr txBox="1"/>
          <p:nvPr/>
        </p:nvSpPr>
        <p:spPr>
          <a:xfrm>
            <a:off x="273845" y="248412"/>
            <a:ext cx="11230296" cy="374736"/>
          </a:xfrm>
          <a:prstGeom prst="rect">
            <a:avLst/>
          </a:prstGeom>
          <a:noFill/>
        </p:spPr>
        <p:txBody>
          <a:bodyPr wrap="square" rtlCol="0">
            <a:spAutoFit/>
          </a:bodyPr>
          <a:lstStyle/>
          <a:p>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Course Title: Canadian Tire Code of Conduct &gt; Overview</a:t>
            </a:r>
            <a:endParaRPr lang="en-CA" sz="1800"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83928A0A-7298-A650-BCAA-C6FE13F18346}"/>
              </a:ext>
            </a:extLst>
          </p:cNvPr>
          <p:cNvSpPr txBox="1"/>
          <p:nvPr/>
        </p:nvSpPr>
        <p:spPr>
          <a:xfrm>
            <a:off x="2197077" y="722940"/>
            <a:ext cx="3149645" cy="369332"/>
          </a:xfrm>
          <a:prstGeom prst="rect">
            <a:avLst/>
          </a:prstGeom>
          <a:noFill/>
        </p:spPr>
        <p:txBody>
          <a:bodyPr wrap="none" rtlCol="0">
            <a:spAutoFit/>
          </a:bodyPr>
          <a:lstStyle/>
          <a:p>
            <a:r>
              <a:rPr lang="en-US" dirty="0">
                <a:solidFill>
                  <a:schemeClr val="bg1">
                    <a:lumMod val="65000"/>
                  </a:schemeClr>
                </a:solidFill>
              </a:rPr>
              <a:t>Screen layout/ On screen text </a:t>
            </a:r>
          </a:p>
        </p:txBody>
      </p:sp>
      <p:graphicFrame>
        <p:nvGraphicFramePr>
          <p:cNvPr id="14" name="Table 13">
            <a:extLst>
              <a:ext uri="{FF2B5EF4-FFF2-40B4-BE49-F238E27FC236}">
                <a16:creationId xmlns:a16="http://schemas.microsoft.com/office/drawing/2014/main" id="{8A906883-870A-EC66-1FD5-D894D6B4B273}"/>
              </a:ext>
            </a:extLst>
          </p:cNvPr>
          <p:cNvGraphicFramePr>
            <a:graphicFrameLocks noGrp="1"/>
          </p:cNvGraphicFramePr>
          <p:nvPr/>
        </p:nvGraphicFramePr>
        <p:xfrm>
          <a:off x="342900" y="3871803"/>
          <a:ext cx="6858000" cy="731520"/>
        </p:xfrm>
        <a:graphic>
          <a:graphicData uri="http://schemas.openxmlformats.org/drawingml/2006/table">
            <a:tbl>
              <a:tblPr firstRow="1" bandRow="1">
                <a:tableStyleId>{5C22544A-7EE6-4342-B048-85BDC9FD1C3A}</a:tableStyleId>
              </a:tblPr>
              <a:tblGrid>
                <a:gridCol w="2202592">
                  <a:extLst>
                    <a:ext uri="{9D8B030D-6E8A-4147-A177-3AD203B41FA5}">
                      <a16:colId xmlns:a16="http://schemas.microsoft.com/office/drawing/2014/main" val="4101885158"/>
                    </a:ext>
                  </a:extLst>
                </a:gridCol>
                <a:gridCol w="2335427">
                  <a:extLst>
                    <a:ext uri="{9D8B030D-6E8A-4147-A177-3AD203B41FA5}">
                      <a16:colId xmlns:a16="http://schemas.microsoft.com/office/drawing/2014/main" val="1568312238"/>
                    </a:ext>
                  </a:extLst>
                </a:gridCol>
                <a:gridCol w="2319981">
                  <a:extLst>
                    <a:ext uri="{9D8B030D-6E8A-4147-A177-3AD203B41FA5}">
                      <a16:colId xmlns:a16="http://schemas.microsoft.com/office/drawing/2014/main" val="1318454291"/>
                    </a:ext>
                  </a:extLst>
                </a:gridCol>
              </a:tblGrid>
              <a:tr h="364387">
                <a:tc gridSpan="3">
                  <a:txBody>
                    <a:bodyPr/>
                    <a:lstStyle/>
                    <a:p>
                      <a:r>
                        <a:rPr lang="en-US" dirty="0"/>
                        <a:t>Navigation buttons </a:t>
                      </a:r>
                    </a:p>
                  </a:txBody>
                  <a:tcPr/>
                </a:tc>
                <a:tc hMerge="1">
                  <a:txBody>
                    <a:bodyPr/>
                    <a:lstStyle/>
                    <a:p>
                      <a:endParaRPr lang="en-US" dirty="0"/>
                    </a:p>
                  </a:txBody>
                  <a:tcPr/>
                </a:tc>
                <a:tc hMerge="1">
                  <a:txBody>
                    <a:bodyPr/>
                    <a:lstStyle/>
                    <a:p>
                      <a:endParaRPr lang="en-US"/>
                    </a:p>
                  </a:txBody>
                  <a:tcPr/>
                </a:tc>
                <a:extLst>
                  <a:ext uri="{0D108BD9-81ED-4DB2-BD59-A6C34878D82A}">
                    <a16:rowId xmlns:a16="http://schemas.microsoft.com/office/drawing/2014/main" val="4155714881"/>
                  </a:ext>
                </a:extLst>
              </a:tr>
              <a:tr h="364387">
                <a:tc>
                  <a:txBody>
                    <a:bodyPr/>
                    <a:lstStyle/>
                    <a:p>
                      <a:r>
                        <a:rPr lang="en-US" dirty="0"/>
                        <a:t>Next </a:t>
                      </a:r>
                    </a:p>
                  </a:txBody>
                  <a:tcPr/>
                </a:tc>
                <a:tc>
                  <a:txBody>
                    <a:bodyPr/>
                    <a:lstStyle/>
                    <a:p>
                      <a:r>
                        <a:rPr lang="en-US" dirty="0"/>
                        <a:t>Previous </a:t>
                      </a:r>
                    </a:p>
                  </a:txBody>
                  <a:tcPr/>
                </a:tc>
                <a:tc>
                  <a:txBody>
                    <a:bodyPr/>
                    <a:lstStyle/>
                    <a:p>
                      <a:r>
                        <a:rPr lang="en-US" dirty="0">
                          <a:solidFill>
                            <a:schemeClr val="tx1">
                              <a:lumMod val="65000"/>
                              <a:lumOff val="35000"/>
                            </a:schemeClr>
                          </a:solidFill>
                        </a:rPr>
                        <a:t>Advances: By user</a:t>
                      </a:r>
                    </a:p>
                  </a:txBody>
                  <a:tcPr/>
                </a:tc>
                <a:extLst>
                  <a:ext uri="{0D108BD9-81ED-4DB2-BD59-A6C34878D82A}">
                    <a16:rowId xmlns:a16="http://schemas.microsoft.com/office/drawing/2014/main" val="2446138852"/>
                  </a:ext>
                </a:extLst>
              </a:tr>
            </a:tbl>
          </a:graphicData>
        </a:graphic>
      </p:graphicFrame>
      <p:graphicFrame>
        <p:nvGraphicFramePr>
          <p:cNvPr id="16" name="Table 15">
            <a:extLst>
              <a:ext uri="{FF2B5EF4-FFF2-40B4-BE49-F238E27FC236}">
                <a16:creationId xmlns:a16="http://schemas.microsoft.com/office/drawing/2014/main" id="{147C9A43-7FD7-F7EF-B208-DEEC5C177906}"/>
              </a:ext>
            </a:extLst>
          </p:cNvPr>
          <p:cNvGraphicFramePr>
            <a:graphicFrameLocks noGrp="1"/>
          </p:cNvGraphicFramePr>
          <p:nvPr>
            <p:extLst>
              <p:ext uri="{D42A27DB-BD31-4B8C-83A1-F6EECF244321}">
                <p14:modId xmlns:p14="http://schemas.microsoft.com/office/powerpoint/2010/main" val="756978723"/>
              </p:ext>
            </p:extLst>
          </p:nvPr>
        </p:nvGraphicFramePr>
        <p:xfrm>
          <a:off x="342900" y="4674651"/>
          <a:ext cx="6858000" cy="1975135"/>
        </p:xfrm>
        <a:graphic>
          <a:graphicData uri="http://schemas.openxmlformats.org/drawingml/2006/table">
            <a:tbl>
              <a:tblPr firstRow="1" bandRow="1">
                <a:tableStyleId>{5C22544A-7EE6-4342-B048-85BDC9FD1C3A}</a:tableStyleId>
              </a:tblPr>
              <a:tblGrid>
                <a:gridCol w="6449786">
                  <a:extLst>
                    <a:ext uri="{9D8B030D-6E8A-4147-A177-3AD203B41FA5}">
                      <a16:colId xmlns:a16="http://schemas.microsoft.com/office/drawing/2014/main" val="161448233"/>
                    </a:ext>
                  </a:extLst>
                </a:gridCol>
                <a:gridCol w="408214">
                  <a:extLst>
                    <a:ext uri="{9D8B030D-6E8A-4147-A177-3AD203B41FA5}">
                      <a16:colId xmlns:a16="http://schemas.microsoft.com/office/drawing/2014/main" val="857131784"/>
                    </a:ext>
                  </a:extLst>
                </a:gridCol>
              </a:tblGrid>
              <a:tr h="325562">
                <a:tc>
                  <a:txBody>
                    <a:bodyPr/>
                    <a:lstStyle/>
                    <a:p>
                      <a:r>
                        <a:rPr lang="en-US" dirty="0"/>
                        <a:t>Voice Over</a:t>
                      </a:r>
                    </a:p>
                  </a:txBody>
                  <a:tcPr/>
                </a:tc>
                <a:tc>
                  <a:txBody>
                    <a:bodyPr/>
                    <a:lstStyle/>
                    <a:p>
                      <a:endParaRPr lang="en-US" dirty="0"/>
                    </a:p>
                  </a:txBody>
                  <a:tcPr/>
                </a:tc>
                <a:extLst>
                  <a:ext uri="{0D108BD9-81ED-4DB2-BD59-A6C34878D82A}">
                    <a16:rowId xmlns:a16="http://schemas.microsoft.com/office/drawing/2014/main" val="444259247"/>
                  </a:ext>
                </a:extLst>
              </a:tr>
              <a:tr h="1609375">
                <a:tc>
                  <a:txBody>
                    <a:bodyPr/>
                    <a:lstStyle/>
                    <a:p>
                      <a:r>
                        <a:rPr lang="en-CA" sz="1600" kern="1200" dirty="0">
                          <a:solidFill>
                            <a:schemeClr val="dk1"/>
                          </a:solidFill>
                          <a:effectLst/>
                          <a:latin typeface="+mn-lt"/>
                          <a:ea typeface="+mn-ea"/>
                          <a:cs typeface="+mn-cs"/>
                        </a:rPr>
                        <a:t>There are four core commitments in Canadian Tire’s Code of Conduct. Each commitment plays a critical role in maintaining our integrity, protecting our assets, and contributing to the communities we serve. Click on each commitment to explore in more detail. Once you have completed all sections, the Summary and Evaluation will be unlocked.</a:t>
                      </a:r>
                    </a:p>
                  </a:txBody>
                  <a:tcPr/>
                </a:tc>
                <a:tc>
                  <a:txBody>
                    <a:bodyPr/>
                    <a:lstStyle/>
                    <a:p>
                      <a:endParaRPr lang="en-US" dirty="0"/>
                    </a:p>
                  </a:txBody>
                  <a:tcPr/>
                </a:tc>
                <a:extLst>
                  <a:ext uri="{0D108BD9-81ED-4DB2-BD59-A6C34878D82A}">
                    <a16:rowId xmlns:a16="http://schemas.microsoft.com/office/drawing/2014/main" val="1372340830"/>
                  </a:ext>
                </a:extLst>
              </a:tr>
            </a:tbl>
          </a:graphicData>
        </a:graphic>
      </p:graphicFrame>
      <p:sp>
        <p:nvSpPr>
          <p:cNvPr id="17" name="TextBox 16">
            <a:extLst>
              <a:ext uri="{FF2B5EF4-FFF2-40B4-BE49-F238E27FC236}">
                <a16:creationId xmlns:a16="http://schemas.microsoft.com/office/drawing/2014/main" id="{1704C9F0-9A13-51D9-70DC-711051329912}"/>
              </a:ext>
            </a:extLst>
          </p:cNvPr>
          <p:cNvSpPr txBox="1"/>
          <p:nvPr/>
        </p:nvSpPr>
        <p:spPr>
          <a:xfrm>
            <a:off x="9141007" y="248412"/>
            <a:ext cx="1989438" cy="369332"/>
          </a:xfrm>
          <a:prstGeom prst="rect">
            <a:avLst/>
          </a:prstGeom>
          <a:noFill/>
        </p:spPr>
        <p:txBody>
          <a:bodyPr wrap="square" rtlCol="0">
            <a:spAutoFit/>
          </a:bodyPr>
          <a:lstStyle/>
          <a:p>
            <a:r>
              <a:rPr lang="en-US" dirty="0">
                <a:solidFill>
                  <a:schemeClr val="bg1"/>
                </a:solidFill>
              </a:rPr>
              <a:t>Screen ID: 01-003 </a:t>
            </a:r>
          </a:p>
        </p:txBody>
      </p:sp>
      <p:cxnSp>
        <p:nvCxnSpPr>
          <p:cNvPr id="19" name="Straight Connector 18">
            <a:extLst>
              <a:ext uri="{FF2B5EF4-FFF2-40B4-BE49-F238E27FC236}">
                <a16:creationId xmlns:a16="http://schemas.microsoft.com/office/drawing/2014/main" id="{A4B3C1CD-831B-141E-2A11-A50B8269AC87}"/>
              </a:ext>
            </a:extLst>
          </p:cNvPr>
          <p:cNvCxnSpPr/>
          <p:nvPr/>
        </p:nvCxnSpPr>
        <p:spPr>
          <a:xfrm>
            <a:off x="8600303" y="248411"/>
            <a:ext cx="0" cy="403201"/>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772622E5-57D7-28C6-0CF0-074E8BF9C94F}"/>
              </a:ext>
            </a:extLst>
          </p:cNvPr>
          <p:cNvSpPr/>
          <p:nvPr/>
        </p:nvSpPr>
        <p:spPr>
          <a:xfrm>
            <a:off x="7458075" y="708708"/>
            <a:ext cx="4460081" cy="35509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t>Notes </a:t>
            </a:r>
          </a:p>
        </p:txBody>
      </p:sp>
      <p:sp>
        <p:nvSpPr>
          <p:cNvPr id="22" name="TextBox 21">
            <a:extLst>
              <a:ext uri="{FF2B5EF4-FFF2-40B4-BE49-F238E27FC236}">
                <a16:creationId xmlns:a16="http://schemas.microsoft.com/office/drawing/2014/main" id="{E1DFE1FD-6AE7-78D4-222B-9661F2FD4BB2}"/>
              </a:ext>
            </a:extLst>
          </p:cNvPr>
          <p:cNvSpPr txBox="1"/>
          <p:nvPr/>
        </p:nvSpPr>
        <p:spPr>
          <a:xfrm>
            <a:off x="7487783" y="1190010"/>
            <a:ext cx="4301138" cy="2585323"/>
          </a:xfrm>
          <a:prstGeom prst="rect">
            <a:avLst/>
          </a:prstGeom>
          <a:noFill/>
        </p:spPr>
        <p:txBody>
          <a:bodyPr wrap="square" rtlCol="0">
            <a:spAutoFit/>
          </a:bodyPr>
          <a:lstStyle/>
          <a:p>
            <a:r>
              <a:rPr lang="en-CA" b="1" dirty="0">
                <a:solidFill>
                  <a:srgbClr val="0E0E0E"/>
                </a:solidFill>
                <a:effectLst/>
                <a:latin typeface=".SF NS"/>
              </a:rPr>
              <a:t>Interaction Type: </a:t>
            </a:r>
            <a:r>
              <a:rPr lang="en-CA" dirty="0">
                <a:solidFill>
                  <a:srgbClr val="0E0E0E"/>
                </a:solidFill>
                <a:effectLst/>
                <a:latin typeface=".SF NS"/>
              </a:rPr>
              <a:t>Clickable icons for each of the four core commitments.</a:t>
            </a:r>
          </a:p>
          <a:p>
            <a:endParaRPr lang="en-CA" dirty="0">
              <a:solidFill>
                <a:srgbClr val="0E0E0E"/>
              </a:solidFill>
              <a:effectLst/>
              <a:latin typeface=".SF NS"/>
            </a:endParaRPr>
          </a:p>
          <a:p>
            <a:r>
              <a:rPr lang="en-CA" b="1" dirty="0">
                <a:solidFill>
                  <a:srgbClr val="0E0E0E"/>
                </a:solidFill>
                <a:effectLst/>
                <a:latin typeface=".SF NS"/>
              </a:rPr>
              <a:t>Screen Functionality: </a:t>
            </a:r>
            <a:r>
              <a:rPr lang="en-CA" dirty="0">
                <a:solidFill>
                  <a:srgbClr val="0E0E0E"/>
                </a:solidFill>
                <a:effectLst/>
                <a:latin typeface=".SF NS"/>
              </a:rPr>
              <a:t>Learners click each core commitment to explore. Summary and Evaluation icons will be displayed but locked (with a lock icon) until all four sections are completed.</a:t>
            </a:r>
          </a:p>
          <a:p>
            <a:endParaRPr lang="en-CA" dirty="0">
              <a:solidFill>
                <a:srgbClr val="0E0E0E"/>
              </a:solidFill>
              <a:effectLst/>
              <a:latin typeface=".SF NS"/>
            </a:endParaRPr>
          </a:p>
        </p:txBody>
      </p:sp>
      <p:sp>
        <p:nvSpPr>
          <p:cNvPr id="24" name="TextBox 23">
            <a:extLst>
              <a:ext uri="{FF2B5EF4-FFF2-40B4-BE49-F238E27FC236}">
                <a16:creationId xmlns:a16="http://schemas.microsoft.com/office/drawing/2014/main" id="{D8D4A78B-D819-F23F-2B4A-02ACD8338564}"/>
              </a:ext>
            </a:extLst>
          </p:cNvPr>
          <p:cNvSpPr txBox="1"/>
          <p:nvPr/>
        </p:nvSpPr>
        <p:spPr>
          <a:xfrm>
            <a:off x="780382" y="907606"/>
            <a:ext cx="6064898" cy="2046714"/>
          </a:xfrm>
          <a:prstGeom prst="rect">
            <a:avLst/>
          </a:prstGeom>
          <a:noFill/>
        </p:spPr>
        <p:txBody>
          <a:bodyPr wrap="square" rtlCol="0">
            <a:spAutoFit/>
          </a:bodyPr>
          <a:lstStyle/>
          <a:p>
            <a:r>
              <a:rPr lang="en-US" b="1" dirty="0"/>
              <a:t>Title: </a:t>
            </a:r>
            <a:r>
              <a:rPr lang="en-CA" dirty="0">
                <a:solidFill>
                  <a:srgbClr val="0E0E0E"/>
                </a:solidFill>
                <a:effectLst/>
                <a:latin typeface=".SF NS"/>
              </a:rPr>
              <a:t>Overview </a:t>
            </a:r>
            <a:r>
              <a:rPr lang="en-CA" dirty="0">
                <a:solidFill>
                  <a:srgbClr val="0E0E0E"/>
                </a:solidFill>
                <a:latin typeface=".SF NS"/>
              </a:rPr>
              <a:t> </a:t>
            </a:r>
            <a:endParaRPr lang="en-CA" dirty="0">
              <a:solidFill>
                <a:srgbClr val="0E0E0E"/>
              </a:solidFill>
              <a:effectLst/>
              <a:latin typeface=".SF NS"/>
            </a:endParaRPr>
          </a:p>
          <a:p>
            <a:endParaRPr lang="en-CA" dirty="0">
              <a:solidFill>
                <a:srgbClr val="0E0E0E"/>
              </a:solidFill>
              <a:latin typeface=".SF NS"/>
            </a:endParaRPr>
          </a:p>
          <a:p>
            <a:r>
              <a:rPr lang="en-US" sz="1800" b="1" dirty="0">
                <a:effectLst/>
                <a:latin typeface="Aptos" panose="020B0004020202020204" pitchFamily="34" charset="0"/>
                <a:ea typeface="Aptos" panose="020B0004020202020204" pitchFamily="34" charset="0"/>
                <a:cs typeface="Arial" panose="020B0604020202020204" pitchFamily="34" charset="0"/>
              </a:rPr>
              <a:t>Text</a:t>
            </a:r>
            <a:r>
              <a:rPr lang="en-US" sz="1800" dirty="0">
                <a:effectLst/>
                <a:latin typeface="Aptos" panose="020B0004020202020204" pitchFamily="34" charset="0"/>
                <a:ea typeface="Aptos" panose="020B0004020202020204" pitchFamily="34" charset="0"/>
                <a:cs typeface="Arial" panose="020B0604020202020204" pitchFamily="34" charset="0"/>
              </a:rPr>
              <a:t>:</a:t>
            </a:r>
          </a:p>
          <a:p>
            <a:r>
              <a:rPr lang="en-CA" sz="1100" dirty="0">
                <a:solidFill>
                  <a:srgbClr val="0E0E0E"/>
                </a:solidFill>
                <a:effectLst/>
                <a:latin typeface=".SF NS"/>
              </a:rPr>
              <a:t>• </a:t>
            </a:r>
            <a:r>
              <a:rPr lang="en-CA" sz="1100" b="1" dirty="0">
                <a:solidFill>
                  <a:srgbClr val="0E0E0E"/>
                </a:solidFill>
                <a:effectLst/>
                <a:latin typeface=".SF NS"/>
              </a:rPr>
              <a:t>Commitment 1:</a:t>
            </a:r>
            <a:r>
              <a:rPr lang="en-CA" sz="1100" dirty="0">
                <a:solidFill>
                  <a:srgbClr val="0E0E0E"/>
                </a:solidFill>
                <a:effectLst/>
                <a:latin typeface=".SF NS"/>
              </a:rPr>
              <a:t> We Treat Others as We Would Like to Be Treated</a:t>
            </a:r>
          </a:p>
          <a:p>
            <a:r>
              <a:rPr lang="en-CA" sz="1100" dirty="0">
                <a:solidFill>
                  <a:srgbClr val="0E0E0E"/>
                </a:solidFill>
                <a:effectLst/>
                <a:latin typeface=".SF NS"/>
              </a:rPr>
              <a:t>• </a:t>
            </a:r>
            <a:r>
              <a:rPr lang="en-CA" sz="1100" b="1" dirty="0">
                <a:solidFill>
                  <a:srgbClr val="0E0E0E"/>
                </a:solidFill>
                <a:effectLst/>
                <a:latin typeface=".SF NS"/>
              </a:rPr>
              <a:t>Commitment 2:</a:t>
            </a:r>
            <a:r>
              <a:rPr lang="en-CA" sz="1100" dirty="0">
                <a:solidFill>
                  <a:srgbClr val="0E0E0E"/>
                </a:solidFill>
                <a:effectLst/>
                <a:latin typeface=".SF NS"/>
              </a:rPr>
              <a:t> We Safeguard Our Company Assets, Information, and Reputation</a:t>
            </a:r>
          </a:p>
          <a:p>
            <a:r>
              <a:rPr lang="en-CA" sz="1100" dirty="0">
                <a:solidFill>
                  <a:srgbClr val="0E0E0E"/>
                </a:solidFill>
                <a:effectLst/>
                <a:latin typeface=".SF NS"/>
              </a:rPr>
              <a:t>• </a:t>
            </a:r>
            <a:r>
              <a:rPr lang="en-CA" sz="1100" b="1" dirty="0">
                <a:solidFill>
                  <a:srgbClr val="0E0E0E"/>
                </a:solidFill>
                <a:effectLst/>
                <a:latin typeface=".SF NS"/>
              </a:rPr>
              <a:t>Commitment 3:</a:t>
            </a:r>
            <a:r>
              <a:rPr lang="en-CA" sz="1100" dirty="0">
                <a:solidFill>
                  <a:srgbClr val="0E0E0E"/>
                </a:solidFill>
                <a:effectLst/>
                <a:latin typeface=".SF NS"/>
              </a:rPr>
              <a:t> We Conduct Business Honestly and with Integrity</a:t>
            </a:r>
          </a:p>
          <a:p>
            <a:r>
              <a:rPr lang="en-CA" sz="1100" dirty="0">
                <a:solidFill>
                  <a:srgbClr val="0E0E0E"/>
                </a:solidFill>
                <a:effectLst/>
                <a:latin typeface=".SF NS"/>
              </a:rPr>
              <a:t>• </a:t>
            </a:r>
            <a:r>
              <a:rPr lang="en-CA" sz="1100" b="1" dirty="0">
                <a:solidFill>
                  <a:srgbClr val="0E0E0E"/>
                </a:solidFill>
                <a:effectLst/>
                <a:latin typeface=".SF NS"/>
              </a:rPr>
              <a:t>Commitment 4:</a:t>
            </a:r>
            <a:r>
              <a:rPr lang="en-CA" sz="1100" dirty="0">
                <a:solidFill>
                  <a:srgbClr val="0E0E0E"/>
                </a:solidFill>
                <a:effectLst/>
                <a:latin typeface=".SF NS"/>
              </a:rPr>
              <a:t> We Contribute to the Communities in Which We Operate</a:t>
            </a:r>
          </a:p>
          <a:p>
            <a:r>
              <a:rPr lang="en-CA" sz="1100" dirty="0">
                <a:solidFill>
                  <a:srgbClr val="0E0E0E"/>
                </a:solidFill>
                <a:effectLst/>
                <a:latin typeface=".SF NS"/>
              </a:rPr>
              <a:t>• </a:t>
            </a:r>
            <a:r>
              <a:rPr lang="en-CA" sz="1100" b="1" dirty="0">
                <a:solidFill>
                  <a:srgbClr val="0E0E0E"/>
                </a:solidFill>
                <a:effectLst/>
                <a:latin typeface=".SF NS"/>
              </a:rPr>
              <a:t>Summary &amp; Evaluation</a:t>
            </a:r>
            <a:endParaRPr lang="en-CA" sz="1100" dirty="0">
              <a:solidFill>
                <a:srgbClr val="0E0E0E"/>
              </a:solidFill>
              <a:effectLst/>
              <a:latin typeface=".SF NS"/>
            </a:endParaRPr>
          </a:p>
          <a:p>
            <a:endParaRPr lang="en-CA" dirty="0">
              <a:solidFill>
                <a:srgbClr val="0E0E0E"/>
              </a:solidFill>
              <a:effectLst/>
              <a:latin typeface=".SF NS"/>
            </a:endParaRPr>
          </a:p>
        </p:txBody>
      </p:sp>
      <p:sp>
        <p:nvSpPr>
          <p:cNvPr id="2" name="Rounded Rectangle 1">
            <a:extLst>
              <a:ext uri="{FF2B5EF4-FFF2-40B4-BE49-F238E27FC236}">
                <a16:creationId xmlns:a16="http://schemas.microsoft.com/office/drawing/2014/main" id="{BCD0396D-42D0-8508-E894-EFE2403ED00B}"/>
              </a:ext>
            </a:extLst>
          </p:cNvPr>
          <p:cNvSpPr/>
          <p:nvPr/>
        </p:nvSpPr>
        <p:spPr>
          <a:xfrm>
            <a:off x="780382" y="2772883"/>
            <a:ext cx="1081868" cy="78913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1</a:t>
            </a:r>
          </a:p>
        </p:txBody>
      </p:sp>
      <p:sp>
        <p:nvSpPr>
          <p:cNvPr id="15" name="Rounded Rectangle 14">
            <a:extLst>
              <a:ext uri="{FF2B5EF4-FFF2-40B4-BE49-F238E27FC236}">
                <a16:creationId xmlns:a16="http://schemas.microsoft.com/office/drawing/2014/main" id="{96B78839-B335-DA2A-37C2-D37051DD126A}"/>
              </a:ext>
            </a:extLst>
          </p:cNvPr>
          <p:cNvSpPr/>
          <p:nvPr/>
        </p:nvSpPr>
        <p:spPr>
          <a:xfrm>
            <a:off x="1952138" y="2772883"/>
            <a:ext cx="1081868" cy="789134"/>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2</a:t>
            </a:r>
          </a:p>
        </p:txBody>
      </p:sp>
      <p:sp>
        <p:nvSpPr>
          <p:cNvPr id="18" name="Rounded Rectangle 17">
            <a:extLst>
              <a:ext uri="{FF2B5EF4-FFF2-40B4-BE49-F238E27FC236}">
                <a16:creationId xmlns:a16="http://schemas.microsoft.com/office/drawing/2014/main" id="{1E5A22F2-4060-1145-9D6B-77C23CD88F26}"/>
              </a:ext>
            </a:extLst>
          </p:cNvPr>
          <p:cNvSpPr/>
          <p:nvPr/>
        </p:nvSpPr>
        <p:spPr>
          <a:xfrm>
            <a:off x="3163241" y="2772882"/>
            <a:ext cx="1081868" cy="781325"/>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3</a:t>
            </a:r>
          </a:p>
        </p:txBody>
      </p:sp>
      <p:sp>
        <p:nvSpPr>
          <p:cNvPr id="21" name="Rounded Rectangle 20">
            <a:extLst>
              <a:ext uri="{FF2B5EF4-FFF2-40B4-BE49-F238E27FC236}">
                <a16:creationId xmlns:a16="http://schemas.microsoft.com/office/drawing/2014/main" id="{F7FC082D-C56E-6FAB-87BE-AE543B8AC1E2}"/>
              </a:ext>
            </a:extLst>
          </p:cNvPr>
          <p:cNvSpPr/>
          <p:nvPr/>
        </p:nvSpPr>
        <p:spPr>
          <a:xfrm>
            <a:off x="4432358" y="2740053"/>
            <a:ext cx="1081868" cy="789134"/>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4</a:t>
            </a:r>
          </a:p>
        </p:txBody>
      </p:sp>
      <p:sp>
        <p:nvSpPr>
          <p:cNvPr id="23" name="Rounded Rectangle 22">
            <a:extLst>
              <a:ext uri="{FF2B5EF4-FFF2-40B4-BE49-F238E27FC236}">
                <a16:creationId xmlns:a16="http://schemas.microsoft.com/office/drawing/2014/main" id="{EA4822D2-5658-EA58-0B36-62264CA5C239}"/>
              </a:ext>
            </a:extLst>
          </p:cNvPr>
          <p:cNvSpPr/>
          <p:nvPr/>
        </p:nvSpPr>
        <p:spPr>
          <a:xfrm>
            <a:off x="5643461" y="2740053"/>
            <a:ext cx="1081868" cy="821964"/>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sum</a:t>
            </a:r>
          </a:p>
          <a:p>
            <a:pPr algn="ctr"/>
            <a:r>
              <a:rPr lang="en-US" sz="1200" dirty="0"/>
              <a:t>evaluation</a:t>
            </a:r>
          </a:p>
        </p:txBody>
      </p:sp>
    </p:spTree>
    <p:extLst>
      <p:ext uri="{BB962C8B-B14F-4D97-AF65-F5344CB8AC3E}">
        <p14:creationId xmlns:p14="http://schemas.microsoft.com/office/powerpoint/2010/main" val="2002368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430B96-F9B9-ECC2-76C9-758A843C48F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E6E1EF-60C3-3743-E0EC-0332978BFDBB}"/>
              </a:ext>
            </a:extLst>
          </p:cNvPr>
          <p:cNvSpPr/>
          <p:nvPr/>
        </p:nvSpPr>
        <p:spPr>
          <a:xfrm>
            <a:off x="273844" y="248412"/>
            <a:ext cx="11644312" cy="4032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9722C52F-B1E5-4714-D2F1-E1F17BC83730}"/>
              </a:ext>
            </a:extLst>
          </p:cNvPr>
          <p:cNvSpPr/>
          <p:nvPr/>
        </p:nvSpPr>
        <p:spPr>
          <a:xfrm>
            <a:off x="342900" y="694476"/>
            <a:ext cx="6858000" cy="3854938"/>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4EF20586-DDA1-54B7-4BEF-6D1F1FFE8E12}"/>
              </a:ext>
            </a:extLst>
          </p:cNvPr>
          <p:cNvSpPr/>
          <p:nvPr/>
        </p:nvSpPr>
        <p:spPr>
          <a:xfrm>
            <a:off x="7458075" y="694476"/>
            <a:ext cx="4460081" cy="231605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8" name="Table 7">
            <a:extLst>
              <a:ext uri="{FF2B5EF4-FFF2-40B4-BE49-F238E27FC236}">
                <a16:creationId xmlns:a16="http://schemas.microsoft.com/office/drawing/2014/main" id="{0F6EB6B2-B70C-8C57-52CC-9F3A1E4B8837}"/>
              </a:ext>
            </a:extLst>
          </p:cNvPr>
          <p:cNvGraphicFramePr>
            <a:graphicFrameLocks noGrp="1"/>
          </p:cNvGraphicFramePr>
          <p:nvPr>
            <p:extLst>
              <p:ext uri="{D42A27DB-BD31-4B8C-83A1-F6EECF244321}">
                <p14:modId xmlns:p14="http://schemas.microsoft.com/office/powerpoint/2010/main" val="2289564089"/>
              </p:ext>
            </p:extLst>
          </p:nvPr>
        </p:nvGraphicFramePr>
        <p:xfrm>
          <a:off x="7447658" y="3079533"/>
          <a:ext cx="4391026" cy="3291772"/>
        </p:xfrm>
        <a:graphic>
          <a:graphicData uri="http://schemas.openxmlformats.org/drawingml/2006/table">
            <a:tbl>
              <a:tblPr firstRow="1" bandRow="1">
                <a:tableStyleId>{5C22544A-7EE6-4342-B048-85BDC9FD1C3A}</a:tableStyleId>
              </a:tblPr>
              <a:tblGrid>
                <a:gridCol w="2195513">
                  <a:extLst>
                    <a:ext uri="{9D8B030D-6E8A-4147-A177-3AD203B41FA5}">
                      <a16:colId xmlns:a16="http://schemas.microsoft.com/office/drawing/2014/main" val="639812973"/>
                    </a:ext>
                  </a:extLst>
                </a:gridCol>
                <a:gridCol w="2195513">
                  <a:extLst>
                    <a:ext uri="{9D8B030D-6E8A-4147-A177-3AD203B41FA5}">
                      <a16:colId xmlns:a16="http://schemas.microsoft.com/office/drawing/2014/main" val="2463367939"/>
                    </a:ext>
                  </a:extLst>
                </a:gridCol>
              </a:tblGrid>
              <a:tr h="457166">
                <a:tc gridSpan="2">
                  <a:txBody>
                    <a:bodyPr/>
                    <a:lstStyle/>
                    <a:p>
                      <a:r>
                        <a:rPr lang="en-US" dirty="0"/>
                        <a:t>Media and interactivity</a:t>
                      </a:r>
                    </a:p>
                  </a:txBody>
                  <a:tcPr/>
                </a:tc>
                <a:tc hMerge="1">
                  <a:txBody>
                    <a:bodyPr/>
                    <a:lstStyle/>
                    <a:p>
                      <a:endParaRPr lang="en-US" dirty="0"/>
                    </a:p>
                  </a:txBody>
                  <a:tcPr/>
                </a:tc>
                <a:extLst>
                  <a:ext uri="{0D108BD9-81ED-4DB2-BD59-A6C34878D82A}">
                    <a16:rowId xmlns:a16="http://schemas.microsoft.com/office/drawing/2014/main" val="1755190821"/>
                  </a:ext>
                </a:extLst>
              </a:tr>
              <a:tr h="578733">
                <a:tc>
                  <a:txBody>
                    <a:bodyPr/>
                    <a:lstStyle/>
                    <a:p>
                      <a:r>
                        <a:rPr lang="en-US" sz="1800" kern="1200" dirty="0">
                          <a:solidFill>
                            <a:schemeClr val="dk1"/>
                          </a:solidFill>
                          <a:effectLst/>
                          <a:latin typeface="+mn-lt"/>
                          <a:ea typeface="+mn-ea"/>
                          <a:cs typeface="+mn-cs"/>
                        </a:rPr>
                        <a:t>Canadian Tire logo and tagline</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00001.png </a:t>
                      </a:r>
                      <a:endParaRPr lang="en-US" dirty="0"/>
                    </a:p>
                  </a:txBody>
                  <a:tcPr/>
                </a:tc>
                <a:extLst>
                  <a:ext uri="{0D108BD9-81ED-4DB2-BD59-A6C34878D82A}">
                    <a16:rowId xmlns:a16="http://schemas.microsoft.com/office/drawing/2014/main" val="1893647286"/>
                  </a:ext>
                </a:extLst>
              </a:tr>
              <a:tr h="457166">
                <a:tc>
                  <a:txBody>
                    <a:bodyPr/>
                    <a:lstStyle/>
                    <a:p>
                      <a:r>
                        <a:rPr lang="en-US" sz="1800" kern="1200" dirty="0">
                          <a:solidFill>
                            <a:schemeClr val="dk1"/>
                          </a:solidFill>
                          <a:effectLst/>
                          <a:latin typeface="+mn-lt"/>
                          <a:ea typeface="+mn-ea"/>
                          <a:cs typeface="+mn-cs"/>
                        </a:rPr>
                        <a:t>Voice Over</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CO1_Script_04.mp3 </a:t>
                      </a:r>
                      <a:endParaRPr lang="en-US" dirty="0"/>
                    </a:p>
                  </a:txBody>
                  <a:tcPr/>
                </a:tc>
                <a:extLst>
                  <a:ext uri="{0D108BD9-81ED-4DB2-BD59-A6C34878D82A}">
                    <a16:rowId xmlns:a16="http://schemas.microsoft.com/office/drawing/2014/main" val="1455925698"/>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b="0" kern="1200" dirty="0">
                          <a:solidFill>
                            <a:schemeClr val="dk1"/>
                          </a:solidFill>
                          <a:effectLst/>
                          <a:latin typeface="+mn-lt"/>
                          <a:ea typeface="+mn-ea"/>
                          <a:cs typeface="+mn-cs"/>
                        </a:rPr>
                        <a:t>Graphic description</a:t>
                      </a:r>
                    </a:p>
                  </a:txBody>
                  <a:tcPr/>
                </a:tc>
                <a:tc>
                  <a:txBody>
                    <a:bodyPr/>
                    <a:lstStyle/>
                    <a:p>
                      <a:r>
                        <a:rPr lang="en-CA" sz="1800" kern="1200" dirty="0">
                          <a:solidFill>
                            <a:schemeClr val="dk1"/>
                          </a:solidFill>
                          <a:effectLst/>
                          <a:latin typeface="+mn-lt"/>
                          <a:ea typeface="+mn-ea"/>
                          <a:cs typeface="+mn-cs"/>
                        </a:rPr>
                        <a:t>Icons representing the 6 subcategories of commitment 1 which open a pop-up window by clicking on it</a:t>
                      </a:r>
                      <a:endParaRPr lang="en-US" dirty="0"/>
                    </a:p>
                  </a:txBody>
                  <a:tcPr/>
                </a:tc>
                <a:extLst>
                  <a:ext uri="{0D108BD9-81ED-4DB2-BD59-A6C34878D82A}">
                    <a16:rowId xmlns:a16="http://schemas.microsoft.com/office/drawing/2014/main" val="2733688411"/>
                  </a:ext>
                </a:extLst>
              </a:tr>
            </a:tbl>
          </a:graphicData>
        </a:graphic>
      </p:graphicFrame>
      <p:sp>
        <p:nvSpPr>
          <p:cNvPr id="11" name="TextBox 10">
            <a:extLst>
              <a:ext uri="{FF2B5EF4-FFF2-40B4-BE49-F238E27FC236}">
                <a16:creationId xmlns:a16="http://schemas.microsoft.com/office/drawing/2014/main" id="{220A4898-5BEB-6367-5779-8C9F38B7A717}"/>
              </a:ext>
            </a:extLst>
          </p:cNvPr>
          <p:cNvSpPr txBox="1"/>
          <p:nvPr/>
        </p:nvSpPr>
        <p:spPr>
          <a:xfrm>
            <a:off x="273845" y="248412"/>
            <a:ext cx="11230296" cy="646331"/>
          </a:xfrm>
          <a:prstGeom prst="rect">
            <a:avLst/>
          </a:prstGeom>
          <a:noFill/>
        </p:spPr>
        <p:txBody>
          <a:bodyPr wrap="square" rtlCol="0">
            <a:spAutoFit/>
          </a:bodyPr>
          <a:lstStyle/>
          <a:p>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Course Title: Commitments &gt; overview page of commitment 1</a:t>
            </a:r>
            <a:endParaRPr lang="en-CA" dirty="0">
              <a:solidFill>
                <a:schemeClr val="bg1"/>
              </a:solidFill>
              <a:effectLst/>
              <a:latin typeface=".SF NS"/>
            </a:endParaRPr>
          </a:p>
          <a:p>
            <a:r>
              <a:rPr lang="en-US" b="1" kern="100" dirty="0">
                <a:solidFill>
                  <a:schemeClr val="bg1"/>
                </a:solidFill>
                <a:latin typeface="Aptos" panose="020B0004020202020204" pitchFamily="34" charset="0"/>
                <a:ea typeface="Aptos" panose="020B0004020202020204" pitchFamily="34" charset="0"/>
                <a:cs typeface="Arial" panose="020B0604020202020204" pitchFamily="34" charset="0"/>
              </a:rPr>
              <a:t> </a:t>
            </a:r>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 </a:t>
            </a:r>
            <a:endParaRPr lang="en-CA" sz="1800"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029165C1-8420-C25E-85D1-CF3E33F12D76}"/>
              </a:ext>
            </a:extLst>
          </p:cNvPr>
          <p:cNvSpPr txBox="1"/>
          <p:nvPr/>
        </p:nvSpPr>
        <p:spPr>
          <a:xfrm>
            <a:off x="2197077" y="722940"/>
            <a:ext cx="3149645" cy="369332"/>
          </a:xfrm>
          <a:prstGeom prst="rect">
            <a:avLst/>
          </a:prstGeom>
          <a:noFill/>
        </p:spPr>
        <p:txBody>
          <a:bodyPr wrap="none" rtlCol="0">
            <a:spAutoFit/>
          </a:bodyPr>
          <a:lstStyle/>
          <a:p>
            <a:r>
              <a:rPr lang="en-US" dirty="0">
                <a:solidFill>
                  <a:schemeClr val="bg1">
                    <a:lumMod val="65000"/>
                  </a:schemeClr>
                </a:solidFill>
              </a:rPr>
              <a:t>Screen layout/ On screen text </a:t>
            </a:r>
          </a:p>
        </p:txBody>
      </p:sp>
      <p:graphicFrame>
        <p:nvGraphicFramePr>
          <p:cNvPr id="14" name="Table 13">
            <a:extLst>
              <a:ext uri="{FF2B5EF4-FFF2-40B4-BE49-F238E27FC236}">
                <a16:creationId xmlns:a16="http://schemas.microsoft.com/office/drawing/2014/main" id="{7CCE746A-A3C0-D900-59CA-59675EC9F297}"/>
              </a:ext>
            </a:extLst>
          </p:cNvPr>
          <p:cNvGraphicFramePr>
            <a:graphicFrameLocks noGrp="1"/>
          </p:cNvGraphicFramePr>
          <p:nvPr>
            <p:extLst>
              <p:ext uri="{D42A27DB-BD31-4B8C-83A1-F6EECF244321}">
                <p14:modId xmlns:p14="http://schemas.microsoft.com/office/powerpoint/2010/main" val="347480070"/>
              </p:ext>
            </p:extLst>
          </p:nvPr>
        </p:nvGraphicFramePr>
        <p:xfrm>
          <a:off x="419807" y="4679716"/>
          <a:ext cx="6858000" cy="731520"/>
        </p:xfrm>
        <a:graphic>
          <a:graphicData uri="http://schemas.openxmlformats.org/drawingml/2006/table">
            <a:tbl>
              <a:tblPr firstRow="1" bandRow="1">
                <a:tableStyleId>{5C22544A-7EE6-4342-B048-85BDC9FD1C3A}</a:tableStyleId>
              </a:tblPr>
              <a:tblGrid>
                <a:gridCol w="1410744">
                  <a:extLst>
                    <a:ext uri="{9D8B030D-6E8A-4147-A177-3AD203B41FA5}">
                      <a16:colId xmlns:a16="http://schemas.microsoft.com/office/drawing/2014/main" val="4101885158"/>
                    </a:ext>
                  </a:extLst>
                </a:gridCol>
                <a:gridCol w="1277655">
                  <a:extLst>
                    <a:ext uri="{9D8B030D-6E8A-4147-A177-3AD203B41FA5}">
                      <a16:colId xmlns:a16="http://schemas.microsoft.com/office/drawing/2014/main" val="1568312238"/>
                    </a:ext>
                  </a:extLst>
                </a:gridCol>
                <a:gridCol w="1849620">
                  <a:extLst>
                    <a:ext uri="{9D8B030D-6E8A-4147-A177-3AD203B41FA5}">
                      <a16:colId xmlns:a16="http://schemas.microsoft.com/office/drawing/2014/main" val="13374560"/>
                    </a:ext>
                  </a:extLst>
                </a:gridCol>
                <a:gridCol w="2319981">
                  <a:extLst>
                    <a:ext uri="{9D8B030D-6E8A-4147-A177-3AD203B41FA5}">
                      <a16:colId xmlns:a16="http://schemas.microsoft.com/office/drawing/2014/main" val="1318454291"/>
                    </a:ext>
                  </a:extLst>
                </a:gridCol>
              </a:tblGrid>
              <a:tr h="364387">
                <a:tc gridSpan="4">
                  <a:txBody>
                    <a:bodyPr/>
                    <a:lstStyle/>
                    <a:p>
                      <a:r>
                        <a:rPr lang="en-US" dirty="0"/>
                        <a:t>Navigation buttons </a:t>
                      </a:r>
                    </a:p>
                  </a:txBody>
                  <a:tcPr/>
                </a:tc>
                <a:tc hMerge="1">
                  <a:txBody>
                    <a:bodyPr/>
                    <a:lstStyle/>
                    <a:p>
                      <a:endParaRPr lang="en-US" dirty="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55714881"/>
                  </a:ext>
                </a:extLst>
              </a:tr>
              <a:tr h="364387">
                <a:tc>
                  <a:txBody>
                    <a:bodyPr/>
                    <a:lstStyle/>
                    <a:p>
                      <a:r>
                        <a:rPr lang="en-US" dirty="0"/>
                        <a:t>Next </a:t>
                      </a:r>
                    </a:p>
                  </a:txBody>
                  <a:tcPr/>
                </a:tc>
                <a:tc>
                  <a:txBody>
                    <a:bodyPr/>
                    <a:lstStyle/>
                    <a:p>
                      <a:r>
                        <a:rPr lang="en-US" b="0" dirty="0"/>
                        <a:t>Previous</a:t>
                      </a:r>
                      <a:r>
                        <a:rPr lang="en-US" b="1" dirty="0"/>
                        <a:t> </a:t>
                      </a:r>
                    </a:p>
                  </a:txBody>
                  <a:tcPr>
                    <a:lnR w="12700" cap="flat" cmpd="sng" algn="ctr">
                      <a:solidFill>
                        <a:schemeClr val="tx1"/>
                      </a:solidFill>
                      <a:prstDash val="solid"/>
                      <a:round/>
                      <a:headEnd type="none" w="med" len="med"/>
                      <a:tailEnd type="none" w="med" len="med"/>
                    </a:lnR>
                  </a:tcPr>
                </a:tc>
                <a:tc>
                  <a:txBody>
                    <a:bodyPr/>
                    <a:lstStyle/>
                    <a:p>
                      <a:r>
                        <a:rPr lang="en-US" dirty="0"/>
                        <a:t>Overview</a:t>
                      </a:r>
                    </a:p>
                  </a:txBody>
                  <a:tcPr>
                    <a:lnL w="12700" cap="flat" cmpd="sng" algn="ctr">
                      <a:solidFill>
                        <a:schemeClr val="tx1"/>
                      </a:solidFill>
                      <a:prstDash val="solid"/>
                      <a:round/>
                      <a:headEnd type="none" w="med" len="med"/>
                      <a:tailEnd type="none" w="med" len="med"/>
                    </a:lnL>
                  </a:tcPr>
                </a:tc>
                <a:tc>
                  <a:txBody>
                    <a:bodyPr/>
                    <a:lstStyle/>
                    <a:p>
                      <a:r>
                        <a:rPr lang="en-US" dirty="0">
                          <a:solidFill>
                            <a:schemeClr val="tx1">
                              <a:lumMod val="65000"/>
                              <a:lumOff val="35000"/>
                            </a:schemeClr>
                          </a:solidFill>
                        </a:rPr>
                        <a:t>Advances: By user</a:t>
                      </a:r>
                    </a:p>
                  </a:txBody>
                  <a:tcPr/>
                </a:tc>
                <a:extLst>
                  <a:ext uri="{0D108BD9-81ED-4DB2-BD59-A6C34878D82A}">
                    <a16:rowId xmlns:a16="http://schemas.microsoft.com/office/drawing/2014/main" val="2446138852"/>
                  </a:ext>
                </a:extLst>
              </a:tr>
            </a:tbl>
          </a:graphicData>
        </a:graphic>
      </p:graphicFrame>
      <p:graphicFrame>
        <p:nvGraphicFramePr>
          <p:cNvPr id="16" name="Table 15">
            <a:extLst>
              <a:ext uri="{FF2B5EF4-FFF2-40B4-BE49-F238E27FC236}">
                <a16:creationId xmlns:a16="http://schemas.microsoft.com/office/drawing/2014/main" id="{631355E3-0724-6340-7802-D67D43339EE7}"/>
              </a:ext>
            </a:extLst>
          </p:cNvPr>
          <p:cNvGraphicFramePr>
            <a:graphicFrameLocks noGrp="1"/>
          </p:cNvGraphicFramePr>
          <p:nvPr>
            <p:extLst>
              <p:ext uri="{D42A27DB-BD31-4B8C-83A1-F6EECF244321}">
                <p14:modId xmlns:p14="http://schemas.microsoft.com/office/powerpoint/2010/main" val="2692220905"/>
              </p:ext>
            </p:extLst>
          </p:nvPr>
        </p:nvGraphicFramePr>
        <p:xfrm>
          <a:off x="419807" y="5516880"/>
          <a:ext cx="6858000" cy="1295400"/>
        </p:xfrm>
        <a:graphic>
          <a:graphicData uri="http://schemas.openxmlformats.org/drawingml/2006/table">
            <a:tbl>
              <a:tblPr firstRow="1" bandRow="1">
                <a:tableStyleId>{5C22544A-7EE6-4342-B048-85BDC9FD1C3A}</a:tableStyleId>
              </a:tblPr>
              <a:tblGrid>
                <a:gridCol w="6858000">
                  <a:extLst>
                    <a:ext uri="{9D8B030D-6E8A-4147-A177-3AD203B41FA5}">
                      <a16:colId xmlns:a16="http://schemas.microsoft.com/office/drawing/2014/main" val="161448233"/>
                    </a:ext>
                  </a:extLst>
                </a:gridCol>
              </a:tblGrid>
              <a:tr h="336083">
                <a:tc>
                  <a:txBody>
                    <a:bodyPr/>
                    <a:lstStyle/>
                    <a:p>
                      <a:r>
                        <a:rPr lang="en-US" dirty="0"/>
                        <a:t>Voice Over</a:t>
                      </a:r>
                    </a:p>
                  </a:txBody>
                  <a:tcPr/>
                </a:tc>
                <a:extLst>
                  <a:ext uri="{0D108BD9-81ED-4DB2-BD59-A6C34878D82A}">
                    <a16:rowId xmlns:a16="http://schemas.microsoft.com/office/drawing/2014/main" val="444259247"/>
                  </a:ext>
                </a:extLst>
              </a:tr>
              <a:tr h="8962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100" kern="1200" dirty="0">
                          <a:solidFill>
                            <a:schemeClr val="dk1"/>
                          </a:solidFill>
                          <a:effectLst/>
                          <a:latin typeface="+mn-lt"/>
                          <a:ea typeface="+mn-ea"/>
                          <a:cs typeface="+mn-cs"/>
                        </a:rPr>
                        <a:t>Our first commitment is about respect. At Canadian Tire, we believe in treating others as we would like to be treated. Every employee is responsible for creating a respectful and inclusive environment, free from discrimination, harassment, or bullying. We value diversity and promote fairness in everything we do.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10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100" kern="1200" dirty="0">
                          <a:solidFill>
                            <a:schemeClr val="dk1"/>
                          </a:solidFill>
                          <a:effectLst/>
                          <a:latin typeface="+mn-lt"/>
                          <a:ea typeface="+mn-ea"/>
                          <a:cs typeface="+mn-cs"/>
                        </a:rPr>
                        <a:t>Explore each area of Commitment 1 to understand how we treat others respectfully.</a:t>
                      </a:r>
                    </a:p>
                  </a:txBody>
                  <a:tcPr/>
                </a:tc>
                <a:extLst>
                  <a:ext uri="{0D108BD9-81ED-4DB2-BD59-A6C34878D82A}">
                    <a16:rowId xmlns:a16="http://schemas.microsoft.com/office/drawing/2014/main" val="1372340830"/>
                  </a:ext>
                </a:extLst>
              </a:tr>
            </a:tbl>
          </a:graphicData>
        </a:graphic>
      </p:graphicFrame>
      <p:sp>
        <p:nvSpPr>
          <p:cNvPr id="17" name="TextBox 16">
            <a:extLst>
              <a:ext uri="{FF2B5EF4-FFF2-40B4-BE49-F238E27FC236}">
                <a16:creationId xmlns:a16="http://schemas.microsoft.com/office/drawing/2014/main" id="{EC8AD41D-21C7-E9C6-35C7-24C8A54E3EF6}"/>
              </a:ext>
            </a:extLst>
          </p:cNvPr>
          <p:cNvSpPr txBox="1"/>
          <p:nvPr/>
        </p:nvSpPr>
        <p:spPr>
          <a:xfrm>
            <a:off x="9141007" y="248412"/>
            <a:ext cx="1989438" cy="369332"/>
          </a:xfrm>
          <a:prstGeom prst="rect">
            <a:avLst/>
          </a:prstGeom>
          <a:noFill/>
        </p:spPr>
        <p:txBody>
          <a:bodyPr wrap="square" rtlCol="0">
            <a:spAutoFit/>
          </a:bodyPr>
          <a:lstStyle/>
          <a:p>
            <a:r>
              <a:rPr lang="en-US" dirty="0">
                <a:solidFill>
                  <a:schemeClr val="bg1"/>
                </a:solidFill>
              </a:rPr>
              <a:t>Screen ID: 02-001 </a:t>
            </a:r>
          </a:p>
        </p:txBody>
      </p:sp>
      <p:cxnSp>
        <p:nvCxnSpPr>
          <p:cNvPr id="19" name="Straight Connector 18">
            <a:extLst>
              <a:ext uri="{FF2B5EF4-FFF2-40B4-BE49-F238E27FC236}">
                <a16:creationId xmlns:a16="http://schemas.microsoft.com/office/drawing/2014/main" id="{3A75F601-6BE5-B01E-1F95-A393FB79F508}"/>
              </a:ext>
            </a:extLst>
          </p:cNvPr>
          <p:cNvCxnSpPr/>
          <p:nvPr/>
        </p:nvCxnSpPr>
        <p:spPr>
          <a:xfrm>
            <a:off x="8600303" y="248411"/>
            <a:ext cx="0" cy="403201"/>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65E55810-6EB3-4A72-8B8E-ABE0CC26002A}"/>
              </a:ext>
            </a:extLst>
          </p:cNvPr>
          <p:cNvSpPr/>
          <p:nvPr/>
        </p:nvSpPr>
        <p:spPr>
          <a:xfrm>
            <a:off x="7458075" y="708708"/>
            <a:ext cx="4460081" cy="35509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t>Notes </a:t>
            </a:r>
          </a:p>
        </p:txBody>
      </p:sp>
      <p:sp>
        <p:nvSpPr>
          <p:cNvPr id="22" name="TextBox 21">
            <a:extLst>
              <a:ext uri="{FF2B5EF4-FFF2-40B4-BE49-F238E27FC236}">
                <a16:creationId xmlns:a16="http://schemas.microsoft.com/office/drawing/2014/main" id="{5A1BDA00-D11C-19AA-26B6-D3D497EF07A8}"/>
              </a:ext>
            </a:extLst>
          </p:cNvPr>
          <p:cNvSpPr txBox="1"/>
          <p:nvPr/>
        </p:nvSpPr>
        <p:spPr>
          <a:xfrm>
            <a:off x="7537546" y="1218307"/>
            <a:ext cx="4301138" cy="2308324"/>
          </a:xfrm>
          <a:prstGeom prst="rect">
            <a:avLst/>
          </a:prstGeom>
          <a:noFill/>
        </p:spPr>
        <p:txBody>
          <a:bodyPr wrap="square" rtlCol="0">
            <a:spAutoFit/>
          </a:bodyPr>
          <a:lstStyle/>
          <a:p>
            <a:r>
              <a:rPr lang="en-CA" b="1" dirty="0">
                <a:solidFill>
                  <a:srgbClr val="0E0E0E"/>
                </a:solidFill>
                <a:effectLst/>
                <a:latin typeface=".SF NS"/>
              </a:rPr>
              <a:t>Interaction Type: </a:t>
            </a:r>
            <a:r>
              <a:rPr lang="en-CA" dirty="0">
                <a:solidFill>
                  <a:srgbClr val="0E0E0E"/>
                </a:solidFill>
                <a:effectLst/>
                <a:latin typeface=".SF NS"/>
              </a:rPr>
              <a:t>clickable hotspots</a:t>
            </a:r>
          </a:p>
          <a:p>
            <a:endParaRPr lang="en-CA" dirty="0">
              <a:solidFill>
                <a:srgbClr val="0E0E0E"/>
              </a:solidFill>
              <a:effectLst/>
              <a:latin typeface=".SF NS"/>
            </a:endParaRPr>
          </a:p>
          <a:p>
            <a:r>
              <a:rPr lang="en-CA" b="1" dirty="0">
                <a:solidFill>
                  <a:srgbClr val="0E0E0E"/>
                </a:solidFill>
                <a:effectLst/>
                <a:latin typeface=".SF NS"/>
              </a:rPr>
              <a:t>Screen Functionality: </a:t>
            </a:r>
            <a:r>
              <a:rPr lang="en-CA" dirty="0">
                <a:solidFill>
                  <a:srgbClr val="0E0E0E"/>
                </a:solidFill>
                <a:effectLst/>
                <a:latin typeface=".SF NS"/>
              </a:rPr>
              <a:t>This slide introduces six clickable subcategories. Each click opens a window that provides detailed guidelines and practical examples.</a:t>
            </a:r>
          </a:p>
          <a:p>
            <a:endParaRPr lang="en-CA" dirty="0">
              <a:solidFill>
                <a:srgbClr val="0E0E0E"/>
              </a:solidFill>
              <a:effectLst/>
              <a:latin typeface=".SF NS"/>
            </a:endParaRPr>
          </a:p>
          <a:p>
            <a:endParaRPr lang="en-CA" dirty="0">
              <a:solidFill>
                <a:srgbClr val="0E0E0E"/>
              </a:solidFill>
              <a:effectLst/>
              <a:latin typeface=".SF NS"/>
            </a:endParaRPr>
          </a:p>
        </p:txBody>
      </p:sp>
      <p:sp>
        <p:nvSpPr>
          <p:cNvPr id="24" name="TextBox 23">
            <a:extLst>
              <a:ext uri="{FF2B5EF4-FFF2-40B4-BE49-F238E27FC236}">
                <a16:creationId xmlns:a16="http://schemas.microsoft.com/office/drawing/2014/main" id="{04C2D6ED-4DC6-628A-0BA4-9B5493B55167}"/>
              </a:ext>
            </a:extLst>
          </p:cNvPr>
          <p:cNvSpPr txBox="1"/>
          <p:nvPr/>
        </p:nvSpPr>
        <p:spPr>
          <a:xfrm>
            <a:off x="653143" y="1163600"/>
            <a:ext cx="6064898" cy="3139321"/>
          </a:xfrm>
          <a:prstGeom prst="rect">
            <a:avLst/>
          </a:prstGeom>
          <a:noFill/>
        </p:spPr>
        <p:txBody>
          <a:bodyPr wrap="square" rtlCol="0">
            <a:spAutoFit/>
          </a:bodyPr>
          <a:lstStyle/>
          <a:p>
            <a:r>
              <a:rPr lang="en-US" b="1" dirty="0"/>
              <a:t>Title: </a:t>
            </a:r>
            <a:r>
              <a:rPr lang="en-CA" dirty="0">
                <a:solidFill>
                  <a:srgbClr val="0E0E0E"/>
                </a:solidFill>
                <a:effectLst/>
              </a:rPr>
              <a:t>Commitment 1: We treat Others as We Would Like to Be Treated</a:t>
            </a:r>
            <a:endParaRPr lang="en-CA" dirty="0">
              <a:solidFill>
                <a:srgbClr val="0E0E0E"/>
              </a:solidFill>
            </a:endParaRPr>
          </a:p>
          <a:p>
            <a:r>
              <a:rPr lang="en-US" sz="1800" b="1" dirty="0">
                <a:effectLst/>
                <a:ea typeface="Aptos" panose="020B0004020202020204" pitchFamily="34" charset="0"/>
                <a:cs typeface="Arial" panose="020B0604020202020204" pitchFamily="34" charset="0"/>
              </a:rPr>
              <a:t>Text</a:t>
            </a:r>
            <a:r>
              <a:rPr lang="en-US" sz="1800" dirty="0">
                <a:effectLst/>
                <a:ea typeface="Aptos" panose="020B0004020202020204" pitchFamily="34" charset="0"/>
                <a:cs typeface="Arial" panose="020B0604020202020204" pitchFamily="34" charset="0"/>
              </a:rPr>
              <a:t>:</a:t>
            </a:r>
          </a:p>
          <a:p>
            <a:r>
              <a:rPr lang="en-CA" dirty="0">
                <a:solidFill>
                  <a:srgbClr val="0E0E0E"/>
                </a:solidFill>
                <a:effectLst/>
              </a:rPr>
              <a:t>Explore each area of Commitment 1 to understand how we treat others respectfully</a:t>
            </a:r>
          </a:p>
          <a:p>
            <a:r>
              <a:rPr lang="en-CA" dirty="0">
                <a:solidFill>
                  <a:srgbClr val="0E0E0E"/>
                </a:solidFill>
                <a:effectLst/>
              </a:rPr>
              <a:t>1. Workplace Health and Safety</a:t>
            </a:r>
            <a:r>
              <a:rPr lang="en-CA" dirty="0">
                <a:solidFill>
                  <a:srgbClr val="0E0E0E"/>
                </a:solidFill>
              </a:rPr>
              <a:t>, </a:t>
            </a:r>
            <a:r>
              <a:rPr lang="en-CA" dirty="0">
                <a:solidFill>
                  <a:srgbClr val="0E0E0E"/>
                </a:solidFill>
                <a:effectLst/>
              </a:rPr>
              <a:t>2. Respect in the Workplace</a:t>
            </a:r>
            <a:r>
              <a:rPr lang="en-CA" dirty="0">
                <a:solidFill>
                  <a:srgbClr val="0E0E0E"/>
                </a:solidFill>
              </a:rPr>
              <a:t>, </a:t>
            </a:r>
            <a:r>
              <a:rPr lang="en-CA" dirty="0">
                <a:solidFill>
                  <a:srgbClr val="0E0E0E"/>
                </a:solidFill>
                <a:effectLst/>
              </a:rPr>
              <a:t>3. Drug, Alcohol, and Cannabis Use</a:t>
            </a:r>
            <a:r>
              <a:rPr lang="en-CA" dirty="0">
                <a:solidFill>
                  <a:srgbClr val="0E0E0E"/>
                </a:solidFill>
              </a:rPr>
              <a:t>, </a:t>
            </a:r>
            <a:r>
              <a:rPr lang="en-CA" dirty="0">
                <a:solidFill>
                  <a:srgbClr val="0E0E0E"/>
                </a:solidFill>
                <a:effectLst/>
              </a:rPr>
              <a:t>4. Treating Customers Right</a:t>
            </a:r>
            <a:r>
              <a:rPr lang="en-CA" dirty="0">
                <a:solidFill>
                  <a:srgbClr val="0E0E0E"/>
                </a:solidFill>
              </a:rPr>
              <a:t>, </a:t>
            </a:r>
            <a:r>
              <a:rPr lang="en-CA" dirty="0">
                <a:solidFill>
                  <a:srgbClr val="0E0E0E"/>
                </a:solidFill>
                <a:effectLst/>
              </a:rPr>
              <a:t>5. Product Safety</a:t>
            </a:r>
            <a:r>
              <a:rPr lang="en-CA" dirty="0">
                <a:solidFill>
                  <a:srgbClr val="0E0E0E"/>
                </a:solidFill>
              </a:rPr>
              <a:t>,</a:t>
            </a:r>
            <a:r>
              <a:rPr lang="en-CA" dirty="0">
                <a:solidFill>
                  <a:srgbClr val="0E0E0E"/>
                </a:solidFill>
                <a:effectLst/>
              </a:rPr>
              <a:t>6. Fair Hours and Wages</a:t>
            </a:r>
          </a:p>
          <a:p>
            <a:endParaRPr lang="en-CA" dirty="0">
              <a:solidFill>
                <a:srgbClr val="0E0E0E"/>
              </a:solidFill>
              <a:effectLst/>
              <a:latin typeface=".SF NS"/>
            </a:endParaRPr>
          </a:p>
          <a:p>
            <a:endParaRPr lang="en-CA" dirty="0">
              <a:solidFill>
                <a:srgbClr val="0E0E0E"/>
              </a:solidFill>
              <a:effectLst/>
              <a:latin typeface=".SF NS"/>
            </a:endParaRPr>
          </a:p>
          <a:p>
            <a:endParaRPr lang="en-US" dirty="0"/>
          </a:p>
        </p:txBody>
      </p:sp>
      <p:sp>
        <p:nvSpPr>
          <p:cNvPr id="2" name="Rounded Rectangle 1">
            <a:extLst>
              <a:ext uri="{FF2B5EF4-FFF2-40B4-BE49-F238E27FC236}">
                <a16:creationId xmlns:a16="http://schemas.microsoft.com/office/drawing/2014/main" id="{A4EEEB2F-5083-5F96-3DCE-8A3CA3FB4FCA}"/>
              </a:ext>
            </a:extLst>
          </p:cNvPr>
          <p:cNvSpPr/>
          <p:nvPr/>
        </p:nvSpPr>
        <p:spPr>
          <a:xfrm>
            <a:off x="1098725" y="3609867"/>
            <a:ext cx="747331" cy="78913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1</a:t>
            </a:r>
          </a:p>
        </p:txBody>
      </p:sp>
      <p:sp>
        <p:nvSpPr>
          <p:cNvPr id="3" name="Rounded Rectangle 2">
            <a:extLst>
              <a:ext uri="{FF2B5EF4-FFF2-40B4-BE49-F238E27FC236}">
                <a16:creationId xmlns:a16="http://schemas.microsoft.com/office/drawing/2014/main" id="{E00BAF31-0D48-B622-980B-D15D3C1CAE76}"/>
              </a:ext>
            </a:extLst>
          </p:cNvPr>
          <p:cNvSpPr/>
          <p:nvPr/>
        </p:nvSpPr>
        <p:spPr>
          <a:xfrm>
            <a:off x="1915111" y="3609866"/>
            <a:ext cx="747331" cy="78913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2</a:t>
            </a:r>
          </a:p>
        </p:txBody>
      </p:sp>
      <p:sp>
        <p:nvSpPr>
          <p:cNvPr id="5" name="Rounded Rectangle 4">
            <a:extLst>
              <a:ext uri="{FF2B5EF4-FFF2-40B4-BE49-F238E27FC236}">
                <a16:creationId xmlns:a16="http://schemas.microsoft.com/office/drawing/2014/main" id="{523F4D85-3B7B-3142-6D77-1B3E6C47C095}"/>
              </a:ext>
            </a:extLst>
          </p:cNvPr>
          <p:cNvSpPr/>
          <p:nvPr/>
        </p:nvSpPr>
        <p:spPr>
          <a:xfrm>
            <a:off x="2731497" y="3630102"/>
            <a:ext cx="747331" cy="78913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3</a:t>
            </a:r>
          </a:p>
        </p:txBody>
      </p:sp>
      <p:sp>
        <p:nvSpPr>
          <p:cNvPr id="9" name="Rounded Rectangle 8">
            <a:extLst>
              <a:ext uri="{FF2B5EF4-FFF2-40B4-BE49-F238E27FC236}">
                <a16:creationId xmlns:a16="http://schemas.microsoft.com/office/drawing/2014/main" id="{5B311D0C-92AE-00EA-A57F-90F40A191932}"/>
              </a:ext>
            </a:extLst>
          </p:cNvPr>
          <p:cNvSpPr/>
          <p:nvPr/>
        </p:nvSpPr>
        <p:spPr>
          <a:xfrm>
            <a:off x="3547883" y="3630102"/>
            <a:ext cx="747331" cy="78913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4</a:t>
            </a:r>
          </a:p>
        </p:txBody>
      </p:sp>
      <p:sp>
        <p:nvSpPr>
          <p:cNvPr id="10" name="Rounded Rectangle 9">
            <a:extLst>
              <a:ext uri="{FF2B5EF4-FFF2-40B4-BE49-F238E27FC236}">
                <a16:creationId xmlns:a16="http://schemas.microsoft.com/office/drawing/2014/main" id="{3D308493-550C-0EB8-3F68-04D985196A88}"/>
              </a:ext>
            </a:extLst>
          </p:cNvPr>
          <p:cNvSpPr/>
          <p:nvPr/>
        </p:nvSpPr>
        <p:spPr>
          <a:xfrm>
            <a:off x="4423624" y="3612961"/>
            <a:ext cx="747331" cy="78913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5</a:t>
            </a:r>
          </a:p>
        </p:txBody>
      </p:sp>
      <p:sp>
        <p:nvSpPr>
          <p:cNvPr id="12" name="Rounded Rectangle 11">
            <a:extLst>
              <a:ext uri="{FF2B5EF4-FFF2-40B4-BE49-F238E27FC236}">
                <a16:creationId xmlns:a16="http://schemas.microsoft.com/office/drawing/2014/main" id="{C03FA740-4984-6339-88C2-588376328562}"/>
              </a:ext>
            </a:extLst>
          </p:cNvPr>
          <p:cNvSpPr/>
          <p:nvPr/>
        </p:nvSpPr>
        <p:spPr>
          <a:xfrm>
            <a:off x="5288134" y="3609865"/>
            <a:ext cx="747331" cy="78913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6</a:t>
            </a:r>
          </a:p>
        </p:txBody>
      </p:sp>
    </p:spTree>
    <p:extLst>
      <p:ext uri="{BB962C8B-B14F-4D97-AF65-F5344CB8AC3E}">
        <p14:creationId xmlns:p14="http://schemas.microsoft.com/office/powerpoint/2010/main" val="70449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E58190-9A4A-E862-4D9A-4C349452C9C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1A45E38-CD3B-B0B8-32E3-D75D03F8319E}"/>
              </a:ext>
            </a:extLst>
          </p:cNvPr>
          <p:cNvSpPr/>
          <p:nvPr/>
        </p:nvSpPr>
        <p:spPr>
          <a:xfrm>
            <a:off x="273844" y="248412"/>
            <a:ext cx="11644312" cy="4032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3794F682-FC62-683C-7391-503302C42B59}"/>
              </a:ext>
            </a:extLst>
          </p:cNvPr>
          <p:cNvSpPr/>
          <p:nvPr/>
        </p:nvSpPr>
        <p:spPr>
          <a:xfrm>
            <a:off x="342900" y="694476"/>
            <a:ext cx="6858000" cy="3105999"/>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ACC7D965-A54A-28FA-EFAE-B638A3D718BA}"/>
              </a:ext>
            </a:extLst>
          </p:cNvPr>
          <p:cNvSpPr/>
          <p:nvPr/>
        </p:nvSpPr>
        <p:spPr>
          <a:xfrm>
            <a:off x="7458075" y="694476"/>
            <a:ext cx="4460081" cy="231605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8" name="Table 7">
            <a:extLst>
              <a:ext uri="{FF2B5EF4-FFF2-40B4-BE49-F238E27FC236}">
                <a16:creationId xmlns:a16="http://schemas.microsoft.com/office/drawing/2014/main" id="{8CCF4324-10AC-4E6D-B7EF-D1619D23871A}"/>
              </a:ext>
            </a:extLst>
          </p:cNvPr>
          <p:cNvGraphicFramePr>
            <a:graphicFrameLocks noGrp="1"/>
          </p:cNvGraphicFramePr>
          <p:nvPr>
            <p:extLst>
              <p:ext uri="{D42A27DB-BD31-4B8C-83A1-F6EECF244321}">
                <p14:modId xmlns:p14="http://schemas.microsoft.com/office/powerpoint/2010/main" val="1718331711"/>
              </p:ext>
            </p:extLst>
          </p:nvPr>
        </p:nvGraphicFramePr>
        <p:xfrm>
          <a:off x="7447658" y="3079533"/>
          <a:ext cx="4391026" cy="3009984"/>
        </p:xfrm>
        <a:graphic>
          <a:graphicData uri="http://schemas.openxmlformats.org/drawingml/2006/table">
            <a:tbl>
              <a:tblPr firstRow="1" bandRow="1">
                <a:tableStyleId>{5C22544A-7EE6-4342-B048-85BDC9FD1C3A}</a:tableStyleId>
              </a:tblPr>
              <a:tblGrid>
                <a:gridCol w="2195513">
                  <a:extLst>
                    <a:ext uri="{9D8B030D-6E8A-4147-A177-3AD203B41FA5}">
                      <a16:colId xmlns:a16="http://schemas.microsoft.com/office/drawing/2014/main" val="639812973"/>
                    </a:ext>
                  </a:extLst>
                </a:gridCol>
                <a:gridCol w="2195513">
                  <a:extLst>
                    <a:ext uri="{9D8B030D-6E8A-4147-A177-3AD203B41FA5}">
                      <a16:colId xmlns:a16="http://schemas.microsoft.com/office/drawing/2014/main" val="2463367939"/>
                    </a:ext>
                  </a:extLst>
                </a:gridCol>
              </a:tblGrid>
              <a:tr h="457166">
                <a:tc gridSpan="2">
                  <a:txBody>
                    <a:bodyPr/>
                    <a:lstStyle/>
                    <a:p>
                      <a:r>
                        <a:rPr lang="en-US" dirty="0"/>
                        <a:t>Media and interactivity</a:t>
                      </a:r>
                    </a:p>
                  </a:txBody>
                  <a:tcPr/>
                </a:tc>
                <a:tc hMerge="1">
                  <a:txBody>
                    <a:bodyPr/>
                    <a:lstStyle/>
                    <a:p>
                      <a:endParaRPr lang="en-US" dirty="0"/>
                    </a:p>
                  </a:txBody>
                  <a:tcPr/>
                </a:tc>
                <a:extLst>
                  <a:ext uri="{0D108BD9-81ED-4DB2-BD59-A6C34878D82A}">
                    <a16:rowId xmlns:a16="http://schemas.microsoft.com/office/drawing/2014/main" val="1755190821"/>
                  </a:ext>
                </a:extLst>
              </a:tr>
              <a:tr h="578733">
                <a:tc>
                  <a:txBody>
                    <a:bodyPr/>
                    <a:lstStyle/>
                    <a:p>
                      <a:r>
                        <a:rPr lang="en-US" sz="1800" kern="1200" dirty="0">
                          <a:solidFill>
                            <a:schemeClr val="dk1"/>
                          </a:solidFill>
                          <a:effectLst/>
                          <a:latin typeface="+mn-lt"/>
                          <a:ea typeface="+mn-ea"/>
                          <a:cs typeface="+mn-cs"/>
                        </a:rPr>
                        <a:t>Canadian Tire logo and tagline</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00001.png </a:t>
                      </a:r>
                      <a:endParaRPr lang="en-US" dirty="0"/>
                    </a:p>
                  </a:txBody>
                  <a:tcPr/>
                </a:tc>
                <a:extLst>
                  <a:ext uri="{0D108BD9-81ED-4DB2-BD59-A6C34878D82A}">
                    <a16:rowId xmlns:a16="http://schemas.microsoft.com/office/drawing/2014/main" val="1893647286"/>
                  </a:ext>
                </a:extLst>
              </a:tr>
              <a:tr h="457166">
                <a:tc>
                  <a:txBody>
                    <a:bodyPr/>
                    <a:lstStyle/>
                    <a:p>
                      <a:r>
                        <a:rPr lang="en-US" sz="1800" kern="1200" dirty="0">
                          <a:solidFill>
                            <a:schemeClr val="dk1"/>
                          </a:solidFill>
                          <a:effectLst/>
                          <a:latin typeface="+mn-lt"/>
                          <a:ea typeface="+mn-ea"/>
                          <a:cs typeface="+mn-cs"/>
                        </a:rPr>
                        <a:t>Voice Over</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Health&amp;safety_Script.mp3 </a:t>
                      </a:r>
                      <a:endParaRPr lang="en-US" dirty="0"/>
                    </a:p>
                  </a:txBody>
                  <a:tcPr/>
                </a:tc>
                <a:extLst>
                  <a:ext uri="{0D108BD9-81ED-4DB2-BD59-A6C34878D82A}">
                    <a16:rowId xmlns:a16="http://schemas.microsoft.com/office/drawing/2014/main" val="1455925698"/>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CTC’s logo</a:t>
                      </a:r>
                    </a:p>
                  </a:txBody>
                  <a:tcPr/>
                </a:tc>
                <a:tc>
                  <a:txBody>
                    <a:bodyPr/>
                    <a:lstStyle/>
                    <a:p>
                      <a:r>
                        <a:rPr lang="en-US" dirty="0"/>
                        <a:t>00003. </a:t>
                      </a:r>
                      <a:r>
                        <a:rPr lang="en-US" dirty="0" err="1"/>
                        <a:t>png</a:t>
                      </a:r>
                      <a:endParaRPr lang="en-US" dirty="0"/>
                    </a:p>
                  </a:txBody>
                  <a:tcPr/>
                </a:tc>
                <a:extLst>
                  <a:ext uri="{0D108BD9-81ED-4DB2-BD59-A6C34878D82A}">
                    <a16:rowId xmlns:a16="http://schemas.microsoft.com/office/drawing/2014/main" val="2733688411"/>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kern="1200" dirty="0">
                        <a:solidFill>
                          <a:schemeClr val="dk1"/>
                        </a:solidFill>
                        <a:effectLst/>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2820722520"/>
                  </a:ext>
                </a:extLst>
              </a:tr>
            </a:tbl>
          </a:graphicData>
        </a:graphic>
      </p:graphicFrame>
      <p:sp>
        <p:nvSpPr>
          <p:cNvPr id="11" name="TextBox 10">
            <a:extLst>
              <a:ext uri="{FF2B5EF4-FFF2-40B4-BE49-F238E27FC236}">
                <a16:creationId xmlns:a16="http://schemas.microsoft.com/office/drawing/2014/main" id="{67BF2B7A-F78D-814C-CED1-FF3A53C1A41A}"/>
              </a:ext>
            </a:extLst>
          </p:cNvPr>
          <p:cNvSpPr txBox="1"/>
          <p:nvPr/>
        </p:nvSpPr>
        <p:spPr>
          <a:xfrm>
            <a:off x="273845" y="248412"/>
            <a:ext cx="11230296" cy="923330"/>
          </a:xfrm>
          <a:prstGeom prst="rect">
            <a:avLst/>
          </a:prstGeom>
          <a:noFill/>
        </p:spPr>
        <p:txBody>
          <a:bodyPr wrap="square" rtlCol="0">
            <a:spAutoFit/>
          </a:bodyPr>
          <a:lstStyle/>
          <a:p>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Course Title: Commitment1 &gt; </a:t>
            </a:r>
            <a:r>
              <a:rPr lang="en-CA" b="1" dirty="0">
                <a:solidFill>
                  <a:schemeClr val="bg1"/>
                </a:solidFill>
                <a:effectLst/>
                <a:latin typeface=".SF NS"/>
              </a:rPr>
              <a:t>Workplace Health and Safety</a:t>
            </a:r>
            <a:endParaRPr lang="en-CA" dirty="0">
              <a:solidFill>
                <a:schemeClr val="bg1"/>
              </a:solidFill>
              <a:effectLst/>
              <a:latin typeface=".SF NS"/>
            </a:endParaRPr>
          </a:p>
          <a:p>
            <a:endParaRPr lang="en-CA" dirty="0">
              <a:solidFill>
                <a:schemeClr val="bg1"/>
              </a:solidFill>
              <a:effectLst/>
              <a:latin typeface=".SF NS"/>
            </a:endParaRPr>
          </a:p>
          <a:p>
            <a:r>
              <a:rPr lang="en-US" b="1" kern="100" dirty="0">
                <a:solidFill>
                  <a:schemeClr val="bg1"/>
                </a:solidFill>
                <a:latin typeface="Aptos" panose="020B0004020202020204" pitchFamily="34" charset="0"/>
                <a:ea typeface="Aptos" panose="020B0004020202020204" pitchFamily="34" charset="0"/>
                <a:cs typeface="Arial" panose="020B0604020202020204" pitchFamily="34" charset="0"/>
              </a:rPr>
              <a:t> </a:t>
            </a:r>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 </a:t>
            </a:r>
            <a:endParaRPr lang="en-CA" sz="1800"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4B6F5278-E721-6AF5-EE64-1E3AA5E825B3}"/>
              </a:ext>
            </a:extLst>
          </p:cNvPr>
          <p:cNvSpPr txBox="1"/>
          <p:nvPr/>
        </p:nvSpPr>
        <p:spPr>
          <a:xfrm>
            <a:off x="2197077" y="722940"/>
            <a:ext cx="3149645" cy="369332"/>
          </a:xfrm>
          <a:prstGeom prst="rect">
            <a:avLst/>
          </a:prstGeom>
          <a:noFill/>
        </p:spPr>
        <p:txBody>
          <a:bodyPr wrap="none" rtlCol="0">
            <a:spAutoFit/>
          </a:bodyPr>
          <a:lstStyle/>
          <a:p>
            <a:r>
              <a:rPr lang="en-US" dirty="0">
                <a:solidFill>
                  <a:schemeClr val="bg1">
                    <a:lumMod val="65000"/>
                  </a:schemeClr>
                </a:solidFill>
              </a:rPr>
              <a:t>Screen layout/ On screen text </a:t>
            </a:r>
          </a:p>
        </p:txBody>
      </p:sp>
      <p:graphicFrame>
        <p:nvGraphicFramePr>
          <p:cNvPr id="14" name="Table 13">
            <a:extLst>
              <a:ext uri="{FF2B5EF4-FFF2-40B4-BE49-F238E27FC236}">
                <a16:creationId xmlns:a16="http://schemas.microsoft.com/office/drawing/2014/main" id="{B95E193A-D9A7-B167-B949-70AFC2008922}"/>
              </a:ext>
            </a:extLst>
          </p:cNvPr>
          <p:cNvGraphicFramePr>
            <a:graphicFrameLocks noGrp="1"/>
          </p:cNvGraphicFramePr>
          <p:nvPr>
            <p:extLst>
              <p:ext uri="{D42A27DB-BD31-4B8C-83A1-F6EECF244321}">
                <p14:modId xmlns:p14="http://schemas.microsoft.com/office/powerpoint/2010/main" val="1014168338"/>
              </p:ext>
            </p:extLst>
          </p:nvPr>
        </p:nvGraphicFramePr>
        <p:xfrm>
          <a:off x="342900" y="3871803"/>
          <a:ext cx="6858000" cy="731520"/>
        </p:xfrm>
        <a:graphic>
          <a:graphicData uri="http://schemas.openxmlformats.org/drawingml/2006/table">
            <a:tbl>
              <a:tblPr firstRow="1" bandRow="1">
                <a:tableStyleId>{5C22544A-7EE6-4342-B048-85BDC9FD1C3A}</a:tableStyleId>
              </a:tblPr>
              <a:tblGrid>
                <a:gridCol w="1410744">
                  <a:extLst>
                    <a:ext uri="{9D8B030D-6E8A-4147-A177-3AD203B41FA5}">
                      <a16:colId xmlns:a16="http://schemas.microsoft.com/office/drawing/2014/main" val="4101885158"/>
                    </a:ext>
                  </a:extLst>
                </a:gridCol>
                <a:gridCol w="1277655">
                  <a:extLst>
                    <a:ext uri="{9D8B030D-6E8A-4147-A177-3AD203B41FA5}">
                      <a16:colId xmlns:a16="http://schemas.microsoft.com/office/drawing/2014/main" val="1568312238"/>
                    </a:ext>
                  </a:extLst>
                </a:gridCol>
                <a:gridCol w="1849620">
                  <a:extLst>
                    <a:ext uri="{9D8B030D-6E8A-4147-A177-3AD203B41FA5}">
                      <a16:colId xmlns:a16="http://schemas.microsoft.com/office/drawing/2014/main" val="13374560"/>
                    </a:ext>
                  </a:extLst>
                </a:gridCol>
                <a:gridCol w="2319981">
                  <a:extLst>
                    <a:ext uri="{9D8B030D-6E8A-4147-A177-3AD203B41FA5}">
                      <a16:colId xmlns:a16="http://schemas.microsoft.com/office/drawing/2014/main" val="1318454291"/>
                    </a:ext>
                  </a:extLst>
                </a:gridCol>
              </a:tblGrid>
              <a:tr h="364387">
                <a:tc gridSpan="4">
                  <a:txBody>
                    <a:bodyPr/>
                    <a:lstStyle/>
                    <a:p>
                      <a:r>
                        <a:rPr lang="en-US" dirty="0"/>
                        <a:t>Navigation buttons </a:t>
                      </a:r>
                    </a:p>
                  </a:txBody>
                  <a:tcPr/>
                </a:tc>
                <a:tc hMerge="1">
                  <a:txBody>
                    <a:bodyPr/>
                    <a:lstStyle/>
                    <a:p>
                      <a:endParaRPr lang="en-US" dirty="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55714881"/>
                  </a:ext>
                </a:extLst>
              </a:tr>
              <a:tr h="364387">
                <a:tc>
                  <a:txBody>
                    <a:bodyPr/>
                    <a:lstStyle/>
                    <a:p>
                      <a:r>
                        <a:rPr lang="en-US" dirty="0"/>
                        <a:t>Next </a:t>
                      </a:r>
                    </a:p>
                  </a:txBody>
                  <a:tcPr/>
                </a:tc>
                <a:tc>
                  <a:txBody>
                    <a:bodyPr/>
                    <a:lstStyle/>
                    <a:p>
                      <a:r>
                        <a:rPr lang="en-US" b="1" dirty="0"/>
                        <a:t> </a:t>
                      </a:r>
                    </a:p>
                  </a:txBody>
                  <a:tcPr>
                    <a:lnR w="12700" cap="flat" cmpd="sng" algn="ctr">
                      <a:solidFill>
                        <a:schemeClr val="tx1"/>
                      </a:solidFill>
                      <a:prstDash val="solid"/>
                      <a:round/>
                      <a:headEnd type="none" w="med" len="med"/>
                      <a:tailEnd type="none" w="med" len="med"/>
                    </a:lnR>
                  </a:tcPr>
                </a:tc>
                <a:tc>
                  <a:txBody>
                    <a:bodyPr/>
                    <a:lstStyle/>
                    <a:p>
                      <a:r>
                        <a:rPr lang="en-US" dirty="0"/>
                        <a:t>Close</a:t>
                      </a:r>
                    </a:p>
                  </a:txBody>
                  <a:tcPr>
                    <a:lnL w="12700" cap="flat" cmpd="sng" algn="ctr">
                      <a:solidFill>
                        <a:schemeClr val="tx1"/>
                      </a:solidFill>
                      <a:prstDash val="solid"/>
                      <a:round/>
                      <a:headEnd type="none" w="med" len="med"/>
                      <a:tailEnd type="none" w="med" len="med"/>
                    </a:lnL>
                  </a:tcPr>
                </a:tc>
                <a:tc>
                  <a:txBody>
                    <a:bodyPr/>
                    <a:lstStyle/>
                    <a:p>
                      <a:r>
                        <a:rPr lang="en-US" dirty="0">
                          <a:solidFill>
                            <a:schemeClr val="tx1">
                              <a:lumMod val="65000"/>
                              <a:lumOff val="35000"/>
                            </a:schemeClr>
                          </a:solidFill>
                        </a:rPr>
                        <a:t>Advances: By user</a:t>
                      </a:r>
                    </a:p>
                  </a:txBody>
                  <a:tcPr/>
                </a:tc>
                <a:extLst>
                  <a:ext uri="{0D108BD9-81ED-4DB2-BD59-A6C34878D82A}">
                    <a16:rowId xmlns:a16="http://schemas.microsoft.com/office/drawing/2014/main" val="2446138852"/>
                  </a:ext>
                </a:extLst>
              </a:tr>
            </a:tbl>
          </a:graphicData>
        </a:graphic>
      </p:graphicFrame>
      <p:graphicFrame>
        <p:nvGraphicFramePr>
          <p:cNvPr id="16" name="Table 15">
            <a:extLst>
              <a:ext uri="{FF2B5EF4-FFF2-40B4-BE49-F238E27FC236}">
                <a16:creationId xmlns:a16="http://schemas.microsoft.com/office/drawing/2014/main" id="{C056AAE2-76DD-524F-8F05-186BF6E493DF}"/>
              </a:ext>
            </a:extLst>
          </p:cNvPr>
          <p:cNvGraphicFramePr>
            <a:graphicFrameLocks noGrp="1"/>
          </p:cNvGraphicFramePr>
          <p:nvPr>
            <p:extLst>
              <p:ext uri="{D42A27DB-BD31-4B8C-83A1-F6EECF244321}">
                <p14:modId xmlns:p14="http://schemas.microsoft.com/office/powerpoint/2010/main" val="2079168050"/>
              </p:ext>
            </p:extLst>
          </p:nvPr>
        </p:nvGraphicFramePr>
        <p:xfrm>
          <a:off x="342900" y="4674651"/>
          <a:ext cx="6858000" cy="1959929"/>
        </p:xfrm>
        <a:graphic>
          <a:graphicData uri="http://schemas.openxmlformats.org/drawingml/2006/table">
            <a:tbl>
              <a:tblPr firstRow="1" bandRow="1">
                <a:tableStyleId>{5C22544A-7EE6-4342-B048-85BDC9FD1C3A}</a:tableStyleId>
              </a:tblPr>
              <a:tblGrid>
                <a:gridCol w="6449786">
                  <a:extLst>
                    <a:ext uri="{9D8B030D-6E8A-4147-A177-3AD203B41FA5}">
                      <a16:colId xmlns:a16="http://schemas.microsoft.com/office/drawing/2014/main" val="161448233"/>
                    </a:ext>
                  </a:extLst>
                </a:gridCol>
                <a:gridCol w="408214">
                  <a:extLst>
                    <a:ext uri="{9D8B030D-6E8A-4147-A177-3AD203B41FA5}">
                      <a16:colId xmlns:a16="http://schemas.microsoft.com/office/drawing/2014/main" val="857131784"/>
                    </a:ext>
                  </a:extLst>
                </a:gridCol>
              </a:tblGrid>
              <a:tr h="340768">
                <a:tc>
                  <a:txBody>
                    <a:bodyPr/>
                    <a:lstStyle/>
                    <a:p>
                      <a:r>
                        <a:rPr lang="en-US" dirty="0"/>
                        <a:t>Voice Over</a:t>
                      </a:r>
                    </a:p>
                  </a:txBody>
                  <a:tcPr/>
                </a:tc>
                <a:tc>
                  <a:txBody>
                    <a:bodyPr/>
                    <a:lstStyle/>
                    <a:p>
                      <a:endParaRPr lang="en-US" dirty="0"/>
                    </a:p>
                  </a:txBody>
                  <a:tcPr/>
                </a:tc>
                <a:extLst>
                  <a:ext uri="{0D108BD9-81ED-4DB2-BD59-A6C34878D82A}">
                    <a16:rowId xmlns:a16="http://schemas.microsoft.com/office/drawing/2014/main" val="444259247"/>
                  </a:ext>
                </a:extLst>
              </a:tr>
              <a:tr h="1594169">
                <a:tc>
                  <a:txBody>
                    <a:bodyPr/>
                    <a:lstStyle/>
                    <a:p>
                      <a:r>
                        <a:rPr lang="en-CA" sz="1400" kern="1200" dirty="0">
                          <a:solidFill>
                            <a:schemeClr val="dk1"/>
                          </a:solidFill>
                          <a:effectLst/>
                          <a:latin typeface="+mn-lt"/>
                          <a:ea typeface="+mn-ea"/>
                          <a:cs typeface="+mn-cs"/>
                        </a:rPr>
                        <a:t>Health and safety in the workplace are critical for everyone. Canadian Tire ensures a safe working environment in compliance with all applicable laws and regulations. It’s your responsibility to follow health and safety procedures and report any violations immediately.</a:t>
                      </a:r>
                    </a:p>
                    <a:p>
                      <a:r>
                        <a:rPr lang="en-CA" sz="1400" kern="1200" dirty="0">
                          <a:solidFill>
                            <a:schemeClr val="dk1"/>
                          </a:solidFill>
                          <a:effectLst/>
                          <a:latin typeface="+mn-lt"/>
                          <a:ea typeface="+mn-ea"/>
                          <a:cs typeface="+mn-cs"/>
                        </a:rPr>
                        <a:t>Make sure to: </a:t>
                      </a:r>
                      <a:r>
                        <a:rPr lang="en-CA" sz="1400" dirty="0">
                          <a:solidFill>
                            <a:srgbClr val="0E0E0E"/>
                          </a:solidFill>
                          <a:effectLst/>
                          <a:latin typeface=".SF NS"/>
                        </a:rPr>
                        <a:t>Follow safety procedures as outlined in company policies, Report any violations immediately and Take a look at</a:t>
                      </a:r>
                      <a:r>
                        <a:rPr lang="en-CA" sz="1400" dirty="0">
                          <a:solidFill>
                            <a:srgbClr val="0E0E0E"/>
                          </a:solidFill>
                          <a:latin typeface=".SF NS"/>
                        </a:rPr>
                        <a:t> CTC’s fact sheet is downloadable in the   summary section of this training </a:t>
                      </a:r>
                      <a:endParaRPr lang="en-CA" sz="1400" dirty="0">
                        <a:solidFill>
                          <a:srgbClr val="0E0E0E"/>
                        </a:solidFill>
                        <a:effectLst/>
                        <a:latin typeface=".SF NS"/>
                      </a:endParaRPr>
                    </a:p>
                  </a:txBody>
                  <a:tcPr/>
                </a:tc>
                <a:tc>
                  <a:txBody>
                    <a:bodyPr/>
                    <a:lstStyle/>
                    <a:p>
                      <a:endParaRPr lang="en-US" dirty="0"/>
                    </a:p>
                  </a:txBody>
                  <a:tcPr/>
                </a:tc>
                <a:extLst>
                  <a:ext uri="{0D108BD9-81ED-4DB2-BD59-A6C34878D82A}">
                    <a16:rowId xmlns:a16="http://schemas.microsoft.com/office/drawing/2014/main" val="1372340830"/>
                  </a:ext>
                </a:extLst>
              </a:tr>
            </a:tbl>
          </a:graphicData>
        </a:graphic>
      </p:graphicFrame>
      <p:sp>
        <p:nvSpPr>
          <p:cNvPr id="17" name="TextBox 16">
            <a:extLst>
              <a:ext uri="{FF2B5EF4-FFF2-40B4-BE49-F238E27FC236}">
                <a16:creationId xmlns:a16="http://schemas.microsoft.com/office/drawing/2014/main" id="{CEB0C577-F3BA-EC39-2428-1103D3990338}"/>
              </a:ext>
            </a:extLst>
          </p:cNvPr>
          <p:cNvSpPr txBox="1"/>
          <p:nvPr/>
        </p:nvSpPr>
        <p:spPr>
          <a:xfrm>
            <a:off x="9141007" y="248412"/>
            <a:ext cx="1989438" cy="369332"/>
          </a:xfrm>
          <a:prstGeom prst="rect">
            <a:avLst/>
          </a:prstGeom>
          <a:noFill/>
        </p:spPr>
        <p:txBody>
          <a:bodyPr wrap="square" rtlCol="0">
            <a:spAutoFit/>
          </a:bodyPr>
          <a:lstStyle/>
          <a:p>
            <a:r>
              <a:rPr lang="en-US" dirty="0">
                <a:solidFill>
                  <a:schemeClr val="bg1"/>
                </a:solidFill>
              </a:rPr>
              <a:t>Screen ID: 02-002 </a:t>
            </a:r>
          </a:p>
        </p:txBody>
      </p:sp>
      <p:cxnSp>
        <p:nvCxnSpPr>
          <p:cNvPr id="19" name="Straight Connector 18">
            <a:extLst>
              <a:ext uri="{FF2B5EF4-FFF2-40B4-BE49-F238E27FC236}">
                <a16:creationId xmlns:a16="http://schemas.microsoft.com/office/drawing/2014/main" id="{9717DB86-E240-0BED-A368-E6FD4B00140F}"/>
              </a:ext>
            </a:extLst>
          </p:cNvPr>
          <p:cNvCxnSpPr/>
          <p:nvPr/>
        </p:nvCxnSpPr>
        <p:spPr>
          <a:xfrm>
            <a:off x="8600303" y="248411"/>
            <a:ext cx="0" cy="403201"/>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1951CB19-2155-BFCA-3CB1-6C91DE20706A}"/>
              </a:ext>
            </a:extLst>
          </p:cNvPr>
          <p:cNvSpPr/>
          <p:nvPr/>
        </p:nvSpPr>
        <p:spPr>
          <a:xfrm>
            <a:off x="7458075" y="708708"/>
            <a:ext cx="4460081" cy="35509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t>Notes </a:t>
            </a:r>
          </a:p>
        </p:txBody>
      </p:sp>
      <p:sp>
        <p:nvSpPr>
          <p:cNvPr id="22" name="TextBox 21">
            <a:extLst>
              <a:ext uri="{FF2B5EF4-FFF2-40B4-BE49-F238E27FC236}">
                <a16:creationId xmlns:a16="http://schemas.microsoft.com/office/drawing/2014/main" id="{40CB4CA3-46BE-99FC-F347-C0197088CED7}"/>
              </a:ext>
            </a:extLst>
          </p:cNvPr>
          <p:cNvSpPr txBox="1"/>
          <p:nvPr/>
        </p:nvSpPr>
        <p:spPr>
          <a:xfrm>
            <a:off x="7487783" y="1190010"/>
            <a:ext cx="4301138" cy="1754326"/>
          </a:xfrm>
          <a:prstGeom prst="rect">
            <a:avLst/>
          </a:prstGeom>
          <a:noFill/>
        </p:spPr>
        <p:txBody>
          <a:bodyPr wrap="square" rtlCol="0">
            <a:spAutoFit/>
          </a:bodyPr>
          <a:lstStyle/>
          <a:p>
            <a:r>
              <a:rPr lang="en-CA" b="1" dirty="0">
                <a:solidFill>
                  <a:srgbClr val="0E0E0E"/>
                </a:solidFill>
                <a:effectLst/>
                <a:latin typeface=".SF NS"/>
              </a:rPr>
              <a:t>Interaction Type: </a:t>
            </a:r>
            <a:r>
              <a:rPr lang="en-CA" dirty="0">
                <a:solidFill>
                  <a:srgbClr val="0E0E0E"/>
                </a:solidFill>
                <a:effectLst/>
                <a:latin typeface=".SF NS"/>
              </a:rPr>
              <a:t>Text/ image </a:t>
            </a:r>
          </a:p>
          <a:p>
            <a:endParaRPr lang="en-CA" dirty="0">
              <a:solidFill>
                <a:srgbClr val="0E0E0E"/>
              </a:solidFill>
              <a:effectLst/>
              <a:latin typeface=".SF NS"/>
            </a:endParaRPr>
          </a:p>
          <a:p>
            <a:r>
              <a:rPr lang="en-CA" b="1" dirty="0">
                <a:solidFill>
                  <a:srgbClr val="0E0E0E"/>
                </a:solidFill>
                <a:effectLst/>
                <a:latin typeface=".SF NS"/>
              </a:rPr>
              <a:t>Screen Functionality: </a:t>
            </a:r>
            <a:r>
              <a:rPr lang="en-CA" dirty="0">
                <a:solidFill>
                  <a:srgbClr val="0E0E0E"/>
                </a:solidFill>
                <a:effectLst/>
                <a:latin typeface=".SF NS"/>
              </a:rPr>
              <a:t>written guidelines on maintaining a safe workplace</a:t>
            </a:r>
          </a:p>
          <a:p>
            <a:endParaRPr lang="en-CA" dirty="0">
              <a:solidFill>
                <a:srgbClr val="0E0E0E"/>
              </a:solidFill>
              <a:effectLst/>
              <a:latin typeface=".SF NS"/>
            </a:endParaRPr>
          </a:p>
          <a:p>
            <a:endParaRPr lang="en-CA" dirty="0">
              <a:solidFill>
                <a:srgbClr val="0E0E0E"/>
              </a:solidFill>
              <a:effectLst/>
              <a:latin typeface=".SF NS"/>
            </a:endParaRPr>
          </a:p>
        </p:txBody>
      </p:sp>
      <p:sp>
        <p:nvSpPr>
          <p:cNvPr id="24" name="TextBox 23">
            <a:extLst>
              <a:ext uri="{FF2B5EF4-FFF2-40B4-BE49-F238E27FC236}">
                <a16:creationId xmlns:a16="http://schemas.microsoft.com/office/drawing/2014/main" id="{C0FB70B9-0337-AAB3-0AED-DE4AFA77B96D}"/>
              </a:ext>
            </a:extLst>
          </p:cNvPr>
          <p:cNvSpPr txBox="1"/>
          <p:nvPr/>
        </p:nvSpPr>
        <p:spPr>
          <a:xfrm>
            <a:off x="653143" y="1163600"/>
            <a:ext cx="6064898" cy="2585323"/>
          </a:xfrm>
          <a:prstGeom prst="rect">
            <a:avLst/>
          </a:prstGeom>
          <a:noFill/>
        </p:spPr>
        <p:txBody>
          <a:bodyPr wrap="square" rtlCol="0">
            <a:spAutoFit/>
          </a:bodyPr>
          <a:lstStyle/>
          <a:p>
            <a:r>
              <a:rPr lang="en-US" b="1" dirty="0"/>
              <a:t>Title: </a:t>
            </a:r>
            <a:r>
              <a:rPr lang="en-CA" dirty="0">
                <a:solidFill>
                  <a:srgbClr val="0E0E0E"/>
                </a:solidFill>
                <a:effectLst/>
                <a:latin typeface=".SF NS"/>
              </a:rPr>
              <a:t>Workplace Health and Safety</a:t>
            </a:r>
          </a:p>
          <a:p>
            <a:endParaRPr lang="en-CA" dirty="0">
              <a:solidFill>
                <a:srgbClr val="0E0E0E"/>
              </a:solidFill>
              <a:latin typeface=".SF NS"/>
            </a:endParaRPr>
          </a:p>
          <a:p>
            <a:r>
              <a:rPr lang="en-US" sz="1800" b="1" dirty="0">
                <a:effectLst/>
                <a:latin typeface="Aptos" panose="020B0004020202020204" pitchFamily="34" charset="0"/>
                <a:ea typeface="Aptos" panose="020B0004020202020204" pitchFamily="34" charset="0"/>
                <a:cs typeface="Arial" panose="020B0604020202020204" pitchFamily="34" charset="0"/>
              </a:rPr>
              <a:t>Text</a:t>
            </a:r>
            <a:r>
              <a:rPr lang="en-US" sz="1800" dirty="0">
                <a:effectLst/>
                <a:latin typeface="Aptos" panose="020B0004020202020204" pitchFamily="34" charset="0"/>
                <a:ea typeface="Aptos" panose="020B0004020202020204" pitchFamily="34" charset="0"/>
                <a:cs typeface="Arial" panose="020B0604020202020204" pitchFamily="34" charset="0"/>
              </a:rPr>
              <a:t>:</a:t>
            </a:r>
          </a:p>
          <a:p>
            <a:r>
              <a:rPr lang="en-CA" dirty="0">
                <a:solidFill>
                  <a:srgbClr val="0E0E0E"/>
                </a:solidFill>
                <a:effectLst/>
                <a:latin typeface=".SF NS"/>
              </a:rPr>
              <a:t>• Follow safety procedures as outlined in company policies</a:t>
            </a:r>
          </a:p>
          <a:p>
            <a:r>
              <a:rPr lang="en-CA" dirty="0">
                <a:solidFill>
                  <a:srgbClr val="0E0E0E"/>
                </a:solidFill>
                <a:effectLst/>
                <a:latin typeface=".SF NS"/>
              </a:rPr>
              <a:t>• Report any violations immediately</a:t>
            </a:r>
          </a:p>
          <a:p>
            <a:r>
              <a:rPr lang="en-CA" dirty="0">
                <a:solidFill>
                  <a:srgbClr val="0E0E0E"/>
                </a:solidFill>
                <a:effectLst/>
                <a:latin typeface=".SF NS"/>
              </a:rPr>
              <a:t>• Take a look at</a:t>
            </a:r>
            <a:r>
              <a:rPr lang="en-CA" dirty="0">
                <a:solidFill>
                  <a:srgbClr val="0E0E0E"/>
                </a:solidFill>
                <a:latin typeface=".SF NS"/>
              </a:rPr>
              <a:t> CTC’s fact sheet is downloadable in the   summary section of this training </a:t>
            </a:r>
            <a:endParaRPr lang="en-CA" dirty="0">
              <a:solidFill>
                <a:srgbClr val="0E0E0E"/>
              </a:solidFill>
              <a:effectLst/>
              <a:latin typeface=".SF NS"/>
            </a:endParaRPr>
          </a:p>
          <a:p>
            <a:endParaRPr lang="en-CA" dirty="0">
              <a:solidFill>
                <a:srgbClr val="0E0E0E"/>
              </a:solidFill>
              <a:effectLst/>
              <a:latin typeface=".SF NS"/>
            </a:endParaRPr>
          </a:p>
          <a:p>
            <a:endParaRPr lang="en-US" dirty="0"/>
          </a:p>
        </p:txBody>
      </p:sp>
    </p:spTree>
    <p:extLst>
      <p:ext uri="{BB962C8B-B14F-4D97-AF65-F5344CB8AC3E}">
        <p14:creationId xmlns:p14="http://schemas.microsoft.com/office/powerpoint/2010/main" val="1004553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FF6326-F7B7-685E-88CF-41754A3A272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3B884B7-A3DF-DE08-CFE0-22F9092CF2B5}"/>
              </a:ext>
            </a:extLst>
          </p:cNvPr>
          <p:cNvSpPr/>
          <p:nvPr/>
        </p:nvSpPr>
        <p:spPr>
          <a:xfrm>
            <a:off x="273844" y="248412"/>
            <a:ext cx="11644312" cy="4032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A1C05F1-DF30-8BA2-FF46-2D0F8C550C96}"/>
              </a:ext>
            </a:extLst>
          </p:cNvPr>
          <p:cNvSpPr/>
          <p:nvPr/>
        </p:nvSpPr>
        <p:spPr>
          <a:xfrm>
            <a:off x="342900" y="694476"/>
            <a:ext cx="6858000" cy="3105999"/>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899F4287-AC15-D360-1C6E-1870B87D10E0}"/>
              </a:ext>
            </a:extLst>
          </p:cNvPr>
          <p:cNvSpPr/>
          <p:nvPr/>
        </p:nvSpPr>
        <p:spPr>
          <a:xfrm>
            <a:off x="7458075" y="694476"/>
            <a:ext cx="4460081" cy="231605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8" name="Table 7">
            <a:extLst>
              <a:ext uri="{FF2B5EF4-FFF2-40B4-BE49-F238E27FC236}">
                <a16:creationId xmlns:a16="http://schemas.microsoft.com/office/drawing/2014/main" id="{1394EB3C-CCFF-C1CE-D272-1F67B7822566}"/>
              </a:ext>
            </a:extLst>
          </p:cNvPr>
          <p:cNvGraphicFramePr>
            <a:graphicFrameLocks noGrp="1"/>
          </p:cNvGraphicFramePr>
          <p:nvPr>
            <p:extLst>
              <p:ext uri="{D42A27DB-BD31-4B8C-83A1-F6EECF244321}">
                <p14:modId xmlns:p14="http://schemas.microsoft.com/office/powerpoint/2010/main" val="555891192"/>
              </p:ext>
            </p:extLst>
          </p:nvPr>
        </p:nvGraphicFramePr>
        <p:xfrm>
          <a:off x="7447658" y="3079533"/>
          <a:ext cx="4391026" cy="3562375"/>
        </p:xfrm>
        <a:graphic>
          <a:graphicData uri="http://schemas.openxmlformats.org/drawingml/2006/table">
            <a:tbl>
              <a:tblPr firstRow="1" bandRow="1">
                <a:tableStyleId>{5C22544A-7EE6-4342-B048-85BDC9FD1C3A}</a:tableStyleId>
              </a:tblPr>
              <a:tblGrid>
                <a:gridCol w="2195513">
                  <a:extLst>
                    <a:ext uri="{9D8B030D-6E8A-4147-A177-3AD203B41FA5}">
                      <a16:colId xmlns:a16="http://schemas.microsoft.com/office/drawing/2014/main" val="639812973"/>
                    </a:ext>
                  </a:extLst>
                </a:gridCol>
                <a:gridCol w="2195513">
                  <a:extLst>
                    <a:ext uri="{9D8B030D-6E8A-4147-A177-3AD203B41FA5}">
                      <a16:colId xmlns:a16="http://schemas.microsoft.com/office/drawing/2014/main" val="2463367939"/>
                    </a:ext>
                  </a:extLst>
                </a:gridCol>
              </a:tblGrid>
              <a:tr h="457166">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Media and interactivity</a:t>
                      </a:r>
                    </a:p>
                  </a:txBody>
                  <a:tcPr/>
                </a:tc>
                <a:tc hMerge="1">
                  <a:txBody>
                    <a:bodyPr/>
                    <a:lstStyle/>
                    <a:p>
                      <a:endParaRPr lang="en-US" dirty="0"/>
                    </a:p>
                  </a:txBody>
                  <a:tcPr/>
                </a:tc>
                <a:extLst>
                  <a:ext uri="{0D108BD9-81ED-4DB2-BD59-A6C34878D82A}">
                    <a16:rowId xmlns:a16="http://schemas.microsoft.com/office/drawing/2014/main" val="1755190821"/>
                  </a:ext>
                </a:extLst>
              </a:tr>
              <a:tr h="578733">
                <a:tc>
                  <a:txBody>
                    <a:bodyPr/>
                    <a:lstStyle/>
                    <a:p>
                      <a:r>
                        <a:rPr lang="en-US" sz="1800" kern="1200" dirty="0">
                          <a:solidFill>
                            <a:schemeClr val="dk1"/>
                          </a:solidFill>
                          <a:effectLst/>
                          <a:latin typeface="+mn-lt"/>
                          <a:ea typeface="+mn-ea"/>
                          <a:cs typeface="+mn-cs"/>
                        </a:rPr>
                        <a:t>Canadian Tire logo and tagline</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00001.png </a:t>
                      </a:r>
                      <a:endParaRPr lang="en-US" dirty="0"/>
                    </a:p>
                  </a:txBody>
                  <a:tcPr/>
                </a:tc>
                <a:extLst>
                  <a:ext uri="{0D108BD9-81ED-4DB2-BD59-A6C34878D82A}">
                    <a16:rowId xmlns:a16="http://schemas.microsoft.com/office/drawing/2014/main" val="1893647286"/>
                  </a:ext>
                </a:extLst>
              </a:tr>
              <a:tr h="457166">
                <a:tc>
                  <a:txBody>
                    <a:bodyPr/>
                    <a:lstStyle/>
                    <a:p>
                      <a:r>
                        <a:rPr lang="en-US" sz="1800" kern="1200" dirty="0">
                          <a:solidFill>
                            <a:schemeClr val="dk1"/>
                          </a:solidFill>
                          <a:effectLst/>
                          <a:latin typeface="+mn-lt"/>
                          <a:ea typeface="+mn-ea"/>
                          <a:cs typeface="+mn-cs"/>
                        </a:rPr>
                        <a:t>Voice Over</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Respect_Script.mp3 </a:t>
                      </a:r>
                      <a:endParaRPr lang="en-US" dirty="0"/>
                    </a:p>
                  </a:txBody>
                  <a:tcPr/>
                </a:tc>
                <a:extLst>
                  <a:ext uri="{0D108BD9-81ED-4DB2-BD59-A6C34878D82A}">
                    <a16:rowId xmlns:a16="http://schemas.microsoft.com/office/drawing/2014/main" val="1455925698"/>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b="0" kern="1200" dirty="0">
                          <a:solidFill>
                            <a:schemeClr val="dk1"/>
                          </a:solidFill>
                          <a:effectLst/>
                          <a:latin typeface="+mn-lt"/>
                          <a:ea typeface="+mn-ea"/>
                          <a:cs typeface="+mn-cs"/>
                        </a:rPr>
                        <a:t>Graphic Description</a:t>
                      </a:r>
                    </a:p>
                  </a:txBody>
                  <a:tcPr/>
                </a:tc>
                <a:tc>
                  <a:txBody>
                    <a:bodyPr/>
                    <a:lstStyle/>
                    <a:p>
                      <a:r>
                        <a:rPr lang="en-US" dirty="0"/>
                        <a:t>Danger icon before each phrase with emphasis on will not be tolerated</a:t>
                      </a:r>
                    </a:p>
                  </a:txBody>
                  <a:tcPr/>
                </a:tc>
                <a:extLst>
                  <a:ext uri="{0D108BD9-81ED-4DB2-BD59-A6C34878D82A}">
                    <a16:rowId xmlns:a16="http://schemas.microsoft.com/office/drawing/2014/main" val="2733688411"/>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kern="1200" dirty="0">
                        <a:solidFill>
                          <a:schemeClr val="dk1"/>
                        </a:solidFill>
                        <a:effectLst/>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2820722520"/>
                  </a:ext>
                </a:extLst>
              </a:tr>
            </a:tbl>
          </a:graphicData>
        </a:graphic>
      </p:graphicFrame>
      <p:sp>
        <p:nvSpPr>
          <p:cNvPr id="11" name="TextBox 10">
            <a:extLst>
              <a:ext uri="{FF2B5EF4-FFF2-40B4-BE49-F238E27FC236}">
                <a16:creationId xmlns:a16="http://schemas.microsoft.com/office/drawing/2014/main" id="{973236C2-4DC4-CAEE-04D5-9F63AA0245AB}"/>
              </a:ext>
            </a:extLst>
          </p:cNvPr>
          <p:cNvSpPr txBox="1"/>
          <p:nvPr/>
        </p:nvSpPr>
        <p:spPr>
          <a:xfrm>
            <a:off x="273845" y="248412"/>
            <a:ext cx="11230296" cy="923330"/>
          </a:xfrm>
          <a:prstGeom prst="rect">
            <a:avLst/>
          </a:prstGeom>
          <a:noFill/>
        </p:spPr>
        <p:txBody>
          <a:bodyPr wrap="square" rtlCol="0">
            <a:spAutoFit/>
          </a:bodyPr>
          <a:lstStyle/>
          <a:p>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Course Title: Commitment 1 &gt; </a:t>
            </a:r>
            <a:r>
              <a:rPr lang="en-CA" b="1" dirty="0">
                <a:solidFill>
                  <a:schemeClr val="bg1"/>
                </a:solidFill>
                <a:effectLst/>
                <a:latin typeface=".SF NS"/>
              </a:rPr>
              <a:t>Respect in the Workplace</a:t>
            </a:r>
            <a:endParaRPr lang="en-CA" dirty="0">
              <a:solidFill>
                <a:schemeClr val="bg1"/>
              </a:solidFill>
              <a:effectLst/>
              <a:latin typeface=".SF NS"/>
            </a:endParaRPr>
          </a:p>
          <a:p>
            <a:endParaRPr lang="en-CA" dirty="0">
              <a:solidFill>
                <a:schemeClr val="bg1"/>
              </a:solidFill>
              <a:effectLst/>
              <a:latin typeface=".SF NS"/>
            </a:endParaRPr>
          </a:p>
          <a:p>
            <a:r>
              <a:rPr lang="en-US" b="1" kern="100" dirty="0">
                <a:solidFill>
                  <a:schemeClr val="bg1"/>
                </a:solidFill>
                <a:latin typeface="Aptos" panose="020B0004020202020204" pitchFamily="34" charset="0"/>
                <a:ea typeface="Aptos" panose="020B0004020202020204" pitchFamily="34" charset="0"/>
                <a:cs typeface="Arial" panose="020B0604020202020204" pitchFamily="34" charset="0"/>
              </a:rPr>
              <a:t> </a:t>
            </a:r>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 </a:t>
            </a:r>
            <a:endParaRPr lang="en-CA" sz="1800"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30B77FB0-3790-1A93-E4CF-A1D9EC680C36}"/>
              </a:ext>
            </a:extLst>
          </p:cNvPr>
          <p:cNvSpPr txBox="1"/>
          <p:nvPr/>
        </p:nvSpPr>
        <p:spPr>
          <a:xfrm>
            <a:off x="2197077" y="722940"/>
            <a:ext cx="3149645" cy="369332"/>
          </a:xfrm>
          <a:prstGeom prst="rect">
            <a:avLst/>
          </a:prstGeom>
          <a:noFill/>
        </p:spPr>
        <p:txBody>
          <a:bodyPr wrap="none" rtlCol="0">
            <a:spAutoFit/>
          </a:bodyPr>
          <a:lstStyle/>
          <a:p>
            <a:r>
              <a:rPr lang="en-US" dirty="0">
                <a:solidFill>
                  <a:schemeClr val="bg1">
                    <a:lumMod val="65000"/>
                  </a:schemeClr>
                </a:solidFill>
              </a:rPr>
              <a:t>Screen layout/ On screen text </a:t>
            </a:r>
          </a:p>
        </p:txBody>
      </p:sp>
      <p:graphicFrame>
        <p:nvGraphicFramePr>
          <p:cNvPr id="14" name="Table 13">
            <a:extLst>
              <a:ext uri="{FF2B5EF4-FFF2-40B4-BE49-F238E27FC236}">
                <a16:creationId xmlns:a16="http://schemas.microsoft.com/office/drawing/2014/main" id="{0119F17F-FA3C-A67A-D802-3D5726D28BFB}"/>
              </a:ext>
            </a:extLst>
          </p:cNvPr>
          <p:cNvGraphicFramePr>
            <a:graphicFrameLocks noGrp="1"/>
          </p:cNvGraphicFramePr>
          <p:nvPr>
            <p:extLst>
              <p:ext uri="{D42A27DB-BD31-4B8C-83A1-F6EECF244321}">
                <p14:modId xmlns:p14="http://schemas.microsoft.com/office/powerpoint/2010/main" val="2621025243"/>
              </p:ext>
            </p:extLst>
          </p:nvPr>
        </p:nvGraphicFramePr>
        <p:xfrm>
          <a:off x="342900" y="3871803"/>
          <a:ext cx="6858000" cy="731520"/>
        </p:xfrm>
        <a:graphic>
          <a:graphicData uri="http://schemas.openxmlformats.org/drawingml/2006/table">
            <a:tbl>
              <a:tblPr firstRow="1" bandRow="1">
                <a:tableStyleId>{5C22544A-7EE6-4342-B048-85BDC9FD1C3A}</a:tableStyleId>
              </a:tblPr>
              <a:tblGrid>
                <a:gridCol w="1410744">
                  <a:extLst>
                    <a:ext uri="{9D8B030D-6E8A-4147-A177-3AD203B41FA5}">
                      <a16:colId xmlns:a16="http://schemas.microsoft.com/office/drawing/2014/main" val="4101885158"/>
                    </a:ext>
                  </a:extLst>
                </a:gridCol>
                <a:gridCol w="1277655">
                  <a:extLst>
                    <a:ext uri="{9D8B030D-6E8A-4147-A177-3AD203B41FA5}">
                      <a16:colId xmlns:a16="http://schemas.microsoft.com/office/drawing/2014/main" val="1568312238"/>
                    </a:ext>
                  </a:extLst>
                </a:gridCol>
                <a:gridCol w="1849620">
                  <a:extLst>
                    <a:ext uri="{9D8B030D-6E8A-4147-A177-3AD203B41FA5}">
                      <a16:colId xmlns:a16="http://schemas.microsoft.com/office/drawing/2014/main" val="13374560"/>
                    </a:ext>
                  </a:extLst>
                </a:gridCol>
                <a:gridCol w="2319981">
                  <a:extLst>
                    <a:ext uri="{9D8B030D-6E8A-4147-A177-3AD203B41FA5}">
                      <a16:colId xmlns:a16="http://schemas.microsoft.com/office/drawing/2014/main" val="1318454291"/>
                    </a:ext>
                  </a:extLst>
                </a:gridCol>
              </a:tblGrid>
              <a:tr h="364387">
                <a:tc gridSpan="4">
                  <a:txBody>
                    <a:bodyPr/>
                    <a:lstStyle/>
                    <a:p>
                      <a:r>
                        <a:rPr lang="en-US" dirty="0"/>
                        <a:t>Navigation buttons </a:t>
                      </a:r>
                    </a:p>
                  </a:txBody>
                  <a:tcPr/>
                </a:tc>
                <a:tc hMerge="1">
                  <a:txBody>
                    <a:bodyPr/>
                    <a:lstStyle/>
                    <a:p>
                      <a:endParaRPr lang="en-US" dirty="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55714881"/>
                  </a:ext>
                </a:extLst>
              </a:tr>
              <a:tr h="364387">
                <a:tc>
                  <a:txBody>
                    <a:bodyPr/>
                    <a:lstStyle/>
                    <a:p>
                      <a:r>
                        <a:rPr lang="en-US" dirty="0"/>
                        <a:t>Next </a:t>
                      </a:r>
                    </a:p>
                  </a:txBody>
                  <a:tcPr/>
                </a:tc>
                <a:tc>
                  <a:txBody>
                    <a:bodyPr/>
                    <a:lstStyle/>
                    <a:p>
                      <a:r>
                        <a:rPr lang="en-US" b="0" dirty="0"/>
                        <a:t>Previous</a:t>
                      </a:r>
                      <a:r>
                        <a:rPr lang="en-US" b="1" dirty="0"/>
                        <a:t> </a:t>
                      </a:r>
                    </a:p>
                  </a:txBody>
                  <a:tcPr>
                    <a:lnR w="12700" cap="flat" cmpd="sng" algn="ctr">
                      <a:solidFill>
                        <a:schemeClr val="tx1"/>
                      </a:solidFill>
                      <a:prstDash val="solid"/>
                      <a:round/>
                      <a:headEnd type="none" w="med" len="med"/>
                      <a:tailEnd type="none" w="med" len="med"/>
                    </a:lnR>
                  </a:tcPr>
                </a:tc>
                <a:tc>
                  <a:txBody>
                    <a:bodyPr/>
                    <a:lstStyle/>
                    <a:p>
                      <a:r>
                        <a:rPr lang="en-US" dirty="0"/>
                        <a:t>close</a:t>
                      </a:r>
                    </a:p>
                  </a:txBody>
                  <a:tcPr>
                    <a:lnL w="12700" cap="flat" cmpd="sng" algn="ctr">
                      <a:solidFill>
                        <a:schemeClr val="tx1"/>
                      </a:solidFill>
                      <a:prstDash val="solid"/>
                      <a:round/>
                      <a:headEnd type="none" w="med" len="med"/>
                      <a:tailEnd type="none" w="med" len="med"/>
                    </a:lnL>
                  </a:tcPr>
                </a:tc>
                <a:tc>
                  <a:txBody>
                    <a:bodyPr/>
                    <a:lstStyle/>
                    <a:p>
                      <a:r>
                        <a:rPr lang="en-US" dirty="0">
                          <a:solidFill>
                            <a:schemeClr val="tx1">
                              <a:lumMod val="65000"/>
                              <a:lumOff val="35000"/>
                            </a:schemeClr>
                          </a:solidFill>
                        </a:rPr>
                        <a:t>Advances: By user</a:t>
                      </a:r>
                    </a:p>
                  </a:txBody>
                  <a:tcPr/>
                </a:tc>
                <a:extLst>
                  <a:ext uri="{0D108BD9-81ED-4DB2-BD59-A6C34878D82A}">
                    <a16:rowId xmlns:a16="http://schemas.microsoft.com/office/drawing/2014/main" val="2446138852"/>
                  </a:ext>
                </a:extLst>
              </a:tr>
            </a:tbl>
          </a:graphicData>
        </a:graphic>
      </p:graphicFrame>
      <p:graphicFrame>
        <p:nvGraphicFramePr>
          <p:cNvPr id="16" name="Table 15">
            <a:extLst>
              <a:ext uri="{FF2B5EF4-FFF2-40B4-BE49-F238E27FC236}">
                <a16:creationId xmlns:a16="http://schemas.microsoft.com/office/drawing/2014/main" id="{12F2C0C2-E508-DA09-5E4A-F5A67E0FF0C7}"/>
              </a:ext>
            </a:extLst>
          </p:cNvPr>
          <p:cNvGraphicFramePr>
            <a:graphicFrameLocks noGrp="1"/>
          </p:cNvGraphicFramePr>
          <p:nvPr>
            <p:extLst>
              <p:ext uri="{D42A27DB-BD31-4B8C-83A1-F6EECF244321}">
                <p14:modId xmlns:p14="http://schemas.microsoft.com/office/powerpoint/2010/main" val="4081413375"/>
              </p:ext>
            </p:extLst>
          </p:nvPr>
        </p:nvGraphicFramePr>
        <p:xfrm>
          <a:off x="342900" y="4674651"/>
          <a:ext cx="6858000" cy="1959929"/>
        </p:xfrm>
        <a:graphic>
          <a:graphicData uri="http://schemas.openxmlformats.org/drawingml/2006/table">
            <a:tbl>
              <a:tblPr firstRow="1" bandRow="1">
                <a:tableStyleId>{5C22544A-7EE6-4342-B048-85BDC9FD1C3A}</a:tableStyleId>
              </a:tblPr>
              <a:tblGrid>
                <a:gridCol w="6449786">
                  <a:extLst>
                    <a:ext uri="{9D8B030D-6E8A-4147-A177-3AD203B41FA5}">
                      <a16:colId xmlns:a16="http://schemas.microsoft.com/office/drawing/2014/main" val="161448233"/>
                    </a:ext>
                  </a:extLst>
                </a:gridCol>
                <a:gridCol w="408214">
                  <a:extLst>
                    <a:ext uri="{9D8B030D-6E8A-4147-A177-3AD203B41FA5}">
                      <a16:colId xmlns:a16="http://schemas.microsoft.com/office/drawing/2014/main" val="857131784"/>
                    </a:ext>
                  </a:extLst>
                </a:gridCol>
              </a:tblGrid>
              <a:tr h="340768">
                <a:tc>
                  <a:txBody>
                    <a:bodyPr/>
                    <a:lstStyle/>
                    <a:p>
                      <a:r>
                        <a:rPr lang="en-US" dirty="0"/>
                        <a:t>Voice Over</a:t>
                      </a:r>
                    </a:p>
                  </a:txBody>
                  <a:tcPr/>
                </a:tc>
                <a:tc>
                  <a:txBody>
                    <a:bodyPr/>
                    <a:lstStyle/>
                    <a:p>
                      <a:endParaRPr lang="en-US" dirty="0"/>
                    </a:p>
                  </a:txBody>
                  <a:tcPr/>
                </a:tc>
                <a:extLst>
                  <a:ext uri="{0D108BD9-81ED-4DB2-BD59-A6C34878D82A}">
                    <a16:rowId xmlns:a16="http://schemas.microsoft.com/office/drawing/2014/main" val="444259247"/>
                  </a:ext>
                </a:extLst>
              </a:tr>
              <a:tr h="1594169">
                <a:tc>
                  <a:txBody>
                    <a:bodyPr/>
                    <a:lstStyle/>
                    <a:p>
                      <a:r>
                        <a:rPr lang="en-CA" sz="1800" kern="1200" dirty="0">
                          <a:solidFill>
                            <a:schemeClr val="dk1"/>
                          </a:solidFill>
                          <a:effectLst/>
                          <a:latin typeface="+mn-lt"/>
                          <a:ea typeface="+mn-ea"/>
                          <a:cs typeface="+mn-cs"/>
                        </a:rPr>
                        <a:t>Respect and inclusion are non-negotiable in our workplace. Any form of discrimination or harassment, such as sending inappropriate emails, spreading harmful rumors, or threatening physical harm, will not be tolerated. Together, we can foster an environment where everyone feels respected</a:t>
                      </a:r>
                    </a:p>
                  </a:txBody>
                  <a:tcPr/>
                </a:tc>
                <a:tc>
                  <a:txBody>
                    <a:bodyPr/>
                    <a:lstStyle/>
                    <a:p>
                      <a:endParaRPr lang="en-US" dirty="0"/>
                    </a:p>
                  </a:txBody>
                  <a:tcPr/>
                </a:tc>
                <a:extLst>
                  <a:ext uri="{0D108BD9-81ED-4DB2-BD59-A6C34878D82A}">
                    <a16:rowId xmlns:a16="http://schemas.microsoft.com/office/drawing/2014/main" val="1372340830"/>
                  </a:ext>
                </a:extLst>
              </a:tr>
            </a:tbl>
          </a:graphicData>
        </a:graphic>
      </p:graphicFrame>
      <p:sp>
        <p:nvSpPr>
          <p:cNvPr id="17" name="TextBox 16">
            <a:extLst>
              <a:ext uri="{FF2B5EF4-FFF2-40B4-BE49-F238E27FC236}">
                <a16:creationId xmlns:a16="http://schemas.microsoft.com/office/drawing/2014/main" id="{07B22213-67F4-E942-7F86-E2FF3C9F8B6E}"/>
              </a:ext>
            </a:extLst>
          </p:cNvPr>
          <p:cNvSpPr txBox="1"/>
          <p:nvPr/>
        </p:nvSpPr>
        <p:spPr>
          <a:xfrm>
            <a:off x="9141007" y="248412"/>
            <a:ext cx="1989438" cy="369332"/>
          </a:xfrm>
          <a:prstGeom prst="rect">
            <a:avLst/>
          </a:prstGeom>
          <a:noFill/>
        </p:spPr>
        <p:txBody>
          <a:bodyPr wrap="square" rtlCol="0">
            <a:spAutoFit/>
          </a:bodyPr>
          <a:lstStyle/>
          <a:p>
            <a:r>
              <a:rPr lang="en-US" dirty="0">
                <a:solidFill>
                  <a:schemeClr val="bg1"/>
                </a:solidFill>
              </a:rPr>
              <a:t>Screen ID: 02-003 </a:t>
            </a:r>
          </a:p>
        </p:txBody>
      </p:sp>
      <p:cxnSp>
        <p:nvCxnSpPr>
          <p:cNvPr id="19" name="Straight Connector 18">
            <a:extLst>
              <a:ext uri="{FF2B5EF4-FFF2-40B4-BE49-F238E27FC236}">
                <a16:creationId xmlns:a16="http://schemas.microsoft.com/office/drawing/2014/main" id="{855E9ABD-A8AC-FFBB-F7DE-2F916BB28C84}"/>
              </a:ext>
            </a:extLst>
          </p:cNvPr>
          <p:cNvCxnSpPr/>
          <p:nvPr/>
        </p:nvCxnSpPr>
        <p:spPr>
          <a:xfrm>
            <a:off x="8600303" y="248411"/>
            <a:ext cx="0" cy="403201"/>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EF2F5114-5F66-D960-C33A-0C48A7B1D946}"/>
              </a:ext>
            </a:extLst>
          </p:cNvPr>
          <p:cNvSpPr/>
          <p:nvPr/>
        </p:nvSpPr>
        <p:spPr>
          <a:xfrm>
            <a:off x="7458075" y="708708"/>
            <a:ext cx="4460081" cy="35509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t>Notes </a:t>
            </a:r>
          </a:p>
        </p:txBody>
      </p:sp>
      <p:sp>
        <p:nvSpPr>
          <p:cNvPr id="22" name="TextBox 21">
            <a:extLst>
              <a:ext uri="{FF2B5EF4-FFF2-40B4-BE49-F238E27FC236}">
                <a16:creationId xmlns:a16="http://schemas.microsoft.com/office/drawing/2014/main" id="{51B4779E-E18A-A091-A174-70851313A564}"/>
              </a:ext>
            </a:extLst>
          </p:cNvPr>
          <p:cNvSpPr txBox="1"/>
          <p:nvPr/>
        </p:nvSpPr>
        <p:spPr>
          <a:xfrm>
            <a:off x="7487783" y="1190010"/>
            <a:ext cx="4301138" cy="2031325"/>
          </a:xfrm>
          <a:prstGeom prst="rect">
            <a:avLst/>
          </a:prstGeom>
          <a:noFill/>
        </p:spPr>
        <p:txBody>
          <a:bodyPr wrap="square" rtlCol="0">
            <a:spAutoFit/>
          </a:bodyPr>
          <a:lstStyle/>
          <a:p>
            <a:r>
              <a:rPr lang="en-CA" b="1" dirty="0">
                <a:solidFill>
                  <a:srgbClr val="0E0E0E"/>
                </a:solidFill>
                <a:effectLst/>
                <a:latin typeface=".SF NS"/>
              </a:rPr>
              <a:t>Interaction Type: </a:t>
            </a:r>
            <a:r>
              <a:rPr lang="en-CA" dirty="0">
                <a:solidFill>
                  <a:srgbClr val="0E0E0E"/>
                </a:solidFill>
                <a:effectLst/>
                <a:latin typeface=".SF NS"/>
              </a:rPr>
              <a:t>Text/ image </a:t>
            </a:r>
          </a:p>
          <a:p>
            <a:endParaRPr lang="en-CA" dirty="0">
              <a:solidFill>
                <a:srgbClr val="0E0E0E"/>
              </a:solidFill>
              <a:effectLst/>
              <a:latin typeface=".SF NS"/>
            </a:endParaRPr>
          </a:p>
          <a:p>
            <a:r>
              <a:rPr lang="en-CA" b="1" dirty="0">
                <a:solidFill>
                  <a:srgbClr val="0E0E0E"/>
                </a:solidFill>
                <a:effectLst/>
                <a:latin typeface=".SF NS"/>
              </a:rPr>
              <a:t>Screen Functionality: </a:t>
            </a:r>
            <a:r>
              <a:rPr lang="en-CA" dirty="0">
                <a:solidFill>
                  <a:srgbClr val="0E0E0E"/>
                </a:solidFill>
                <a:effectLst/>
                <a:latin typeface=".SF NS"/>
              </a:rPr>
              <a:t>written guidelines on </a:t>
            </a:r>
            <a:r>
              <a:rPr lang="en-CA" dirty="0">
                <a:solidFill>
                  <a:srgbClr val="0E0E0E"/>
                </a:solidFill>
                <a:latin typeface=".SF NS"/>
              </a:rPr>
              <a:t>respect in workplace with the examples showing up on screen with icons of each</a:t>
            </a:r>
            <a:endParaRPr lang="en-CA" dirty="0">
              <a:solidFill>
                <a:srgbClr val="0E0E0E"/>
              </a:solidFill>
              <a:effectLst/>
              <a:latin typeface=".SF NS"/>
            </a:endParaRPr>
          </a:p>
          <a:p>
            <a:endParaRPr lang="en-CA" dirty="0">
              <a:solidFill>
                <a:srgbClr val="0E0E0E"/>
              </a:solidFill>
              <a:effectLst/>
              <a:latin typeface=".SF NS"/>
            </a:endParaRPr>
          </a:p>
          <a:p>
            <a:endParaRPr lang="en-CA" dirty="0">
              <a:solidFill>
                <a:srgbClr val="0E0E0E"/>
              </a:solidFill>
              <a:effectLst/>
              <a:latin typeface=".SF NS"/>
            </a:endParaRPr>
          </a:p>
        </p:txBody>
      </p:sp>
      <p:sp>
        <p:nvSpPr>
          <p:cNvPr id="24" name="TextBox 23">
            <a:extLst>
              <a:ext uri="{FF2B5EF4-FFF2-40B4-BE49-F238E27FC236}">
                <a16:creationId xmlns:a16="http://schemas.microsoft.com/office/drawing/2014/main" id="{4F1F5EFF-1BF2-5625-1DA0-F113E6D61091}"/>
              </a:ext>
            </a:extLst>
          </p:cNvPr>
          <p:cNvSpPr txBox="1"/>
          <p:nvPr/>
        </p:nvSpPr>
        <p:spPr>
          <a:xfrm>
            <a:off x="653143" y="1163600"/>
            <a:ext cx="6064898" cy="2308324"/>
          </a:xfrm>
          <a:prstGeom prst="rect">
            <a:avLst/>
          </a:prstGeom>
          <a:noFill/>
        </p:spPr>
        <p:txBody>
          <a:bodyPr wrap="square" rtlCol="0">
            <a:spAutoFit/>
          </a:bodyPr>
          <a:lstStyle/>
          <a:p>
            <a:r>
              <a:rPr lang="en-US" b="1" dirty="0"/>
              <a:t>Title: </a:t>
            </a:r>
            <a:r>
              <a:rPr lang="en-CA" dirty="0">
                <a:solidFill>
                  <a:srgbClr val="0E0E0E"/>
                </a:solidFill>
                <a:effectLst/>
                <a:latin typeface=".SF NS"/>
              </a:rPr>
              <a:t>Respect in the workplace</a:t>
            </a:r>
          </a:p>
          <a:p>
            <a:endParaRPr lang="en-CA" dirty="0">
              <a:solidFill>
                <a:srgbClr val="0E0E0E"/>
              </a:solidFill>
              <a:latin typeface=".SF NS"/>
            </a:endParaRPr>
          </a:p>
          <a:p>
            <a:r>
              <a:rPr lang="en-US" sz="1800" b="1" dirty="0">
                <a:effectLst/>
                <a:latin typeface="Aptos" panose="020B0004020202020204" pitchFamily="34" charset="0"/>
                <a:ea typeface="Aptos" panose="020B0004020202020204" pitchFamily="34" charset="0"/>
                <a:cs typeface="Arial" panose="020B0604020202020204" pitchFamily="34" charset="0"/>
              </a:rPr>
              <a:t>Text</a:t>
            </a:r>
            <a:r>
              <a:rPr lang="en-US" sz="1800" dirty="0">
                <a:effectLst/>
                <a:latin typeface="Aptos" panose="020B0004020202020204" pitchFamily="34" charset="0"/>
                <a:ea typeface="Aptos" panose="020B0004020202020204" pitchFamily="34" charset="0"/>
                <a:cs typeface="Arial" panose="020B0604020202020204" pitchFamily="34" charset="0"/>
              </a:rPr>
              <a:t>:</a:t>
            </a:r>
          </a:p>
          <a:p>
            <a:r>
              <a:rPr lang="en-CA" sz="1800" kern="1200" dirty="0">
                <a:solidFill>
                  <a:schemeClr val="dk1"/>
                </a:solidFill>
                <a:effectLst/>
                <a:latin typeface="+mn-lt"/>
                <a:ea typeface="+mn-ea"/>
                <a:cs typeface="+mn-cs"/>
              </a:rPr>
              <a:t>sending inappropriate emails, </a:t>
            </a:r>
          </a:p>
          <a:p>
            <a:r>
              <a:rPr lang="en-CA" sz="1800" kern="1200" dirty="0">
                <a:solidFill>
                  <a:schemeClr val="dk1"/>
                </a:solidFill>
                <a:effectLst/>
                <a:latin typeface="+mn-lt"/>
                <a:ea typeface="+mn-ea"/>
                <a:cs typeface="+mn-cs"/>
              </a:rPr>
              <a:t>spreading harmful rumors,  </a:t>
            </a:r>
          </a:p>
          <a:p>
            <a:r>
              <a:rPr lang="en-CA" sz="1800" kern="1200" dirty="0">
                <a:solidFill>
                  <a:schemeClr val="dk1"/>
                </a:solidFill>
                <a:effectLst/>
                <a:latin typeface="+mn-lt"/>
                <a:ea typeface="+mn-ea"/>
                <a:cs typeface="+mn-cs"/>
              </a:rPr>
              <a:t>threatening physical harm, </a:t>
            </a:r>
          </a:p>
          <a:p>
            <a:r>
              <a:rPr lang="en-CA" sz="1800" b="1" kern="1200" dirty="0">
                <a:solidFill>
                  <a:schemeClr val="dk1"/>
                </a:solidFill>
                <a:effectLst/>
                <a:latin typeface="+mn-lt"/>
                <a:ea typeface="+mn-ea"/>
                <a:cs typeface="+mn-cs"/>
              </a:rPr>
              <a:t>will not be tolerated</a:t>
            </a:r>
            <a:endParaRPr lang="en-CA" b="1" dirty="0">
              <a:solidFill>
                <a:schemeClr val="dk1"/>
              </a:solidFill>
            </a:endParaRPr>
          </a:p>
          <a:p>
            <a:endParaRPr lang="en-US" dirty="0"/>
          </a:p>
        </p:txBody>
      </p:sp>
    </p:spTree>
    <p:extLst>
      <p:ext uri="{BB962C8B-B14F-4D97-AF65-F5344CB8AC3E}">
        <p14:creationId xmlns:p14="http://schemas.microsoft.com/office/powerpoint/2010/main" val="19952639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C61548-AF7E-4089-D5BF-6F77A3439B7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F926A27-C365-1A4F-6A6B-A337F2A02530}"/>
              </a:ext>
            </a:extLst>
          </p:cNvPr>
          <p:cNvSpPr/>
          <p:nvPr/>
        </p:nvSpPr>
        <p:spPr>
          <a:xfrm>
            <a:off x="273844" y="248412"/>
            <a:ext cx="11644312" cy="4032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5797E7F3-CB71-5A07-A4D7-101B9F09553B}"/>
              </a:ext>
            </a:extLst>
          </p:cNvPr>
          <p:cNvSpPr/>
          <p:nvPr/>
        </p:nvSpPr>
        <p:spPr>
          <a:xfrm>
            <a:off x="342900" y="694476"/>
            <a:ext cx="6858000" cy="3105999"/>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92DC95A8-C8EA-30A4-C8F3-8631FA1C39B4}"/>
              </a:ext>
            </a:extLst>
          </p:cNvPr>
          <p:cNvSpPr/>
          <p:nvPr/>
        </p:nvSpPr>
        <p:spPr>
          <a:xfrm>
            <a:off x="7458075" y="694476"/>
            <a:ext cx="4460081" cy="231605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8" name="Table 7">
            <a:extLst>
              <a:ext uri="{FF2B5EF4-FFF2-40B4-BE49-F238E27FC236}">
                <a16:creationId xmlns:a16="http://schemas.microsoft.com/office/drawing/2014/main" id="{BC0841D0-46DE-9249-347E-FB294C86A67F}"/>
              </a:ext>
            </a:extLst>
          </p:cNvPr>
          <p:cNvGraphicFramePr>
            <a:graphicFrameLocks noGrp="1"/>
          </p:cNvGraphicFramePr>
          <p:nvPr>
            <p:extLst>
              <p:ext uri="{D42A27DB-BD31-4B8C-83A1-F6EECF244321}">
                <p14:modId xmlns:p14="http://schemas.microsoft.com/office/powerpoint/2010/main" val="3648462874"/>
              </p:ext>
            </p:extLst>
          </p:nvPr>
        </p:nvGraphicFramePr>
        <p:xfrm>
          <a:off x="7447658" y="3079533"/>
          <a:ext cx="4391026" cy="2827070"/>
        </p:xfrm>
        <a:graphic>
          <a:graphicData uri="http://schemas.openxmlformats.org/drawingml/2006/table">
            <a:tbl>
              <a:tblPr firstRow="1" bandRow="1">
                <a:tableStyleId>{5C22544A-7EE6-4342-B048-85BDC9FD1C3A}</a:tableStyleId>
              </a:tblPr>
              <a:tblGrid>
                <a:gridCol w="2195513">
                  <a:extLst>
                    <a:ext uri="{9D8B030D-6E8A-4147-A177-3AD203B41FA5}">
                      <a16:colId xmlns:a16="http://schemas.microsoft.com/office/drawing/2014/main" val="639812973"/>
                    </a:ext>
                  </a:extLst>
                </a:gridCol>
                <a:gridCol w="2195513">
                  <a:extLst>
                    <a:ext uri="{9D8B030D-6E8A-4147-A177-3AD203B41FA5}">
                      <a16:colId xmlns:a16="http://schemas.microsoft.com/office/drawing/2014/main" val="2463367939"/>
                    </a:ext>
                  </a:extLst>
                </a:gridCol>
              </a:tblGrid>
              <a:tr h="457166">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Media and interactivity</a:t>
                      </a:r>
                    </a:p>
                  </a:txBody>
                  <a:tcPr/>
                </a:tc>
                <a:tc hMerge="1">
                  <a:txBody>
                    <a:bodyPr/>
                    <a:lstStyle/>
                    <a:p>
                      <a:endParaRPr lang="en-US" dirty="0"/>
                    </a:p>
                  </a:txBody>
                  <a:tcPr/>
                </a:tc>
                <a:extLst>
                  <a:ext uri="{0D108BD9-81ED-4DB2-BD59-A6C34878D82A}">
                    <a16:rowId xmlns:a16="http://schemas.microsoft.com/office/drawing/2014/main" val="1755190821"/>
                  </a:ext>
                </a:extLst>
              </a:tr>
              <a:tr h="578733">
                <a:tc>
                  <a:txBody>
                    <a:bodyPr/>
                    <a:lstStyle/>
                    <a:p>
                      <a:r>
                        <a:rPr lang="en-US" sz="1800" kern="1200" dirty="0">
                          <a:solidFill>
                            <a:schemeClr val="dk1"/>
                          </a:solidFill>
                          <a:effectLst/>
                          <a:latin typeface="+mn-lt"/>
                          <a:ea typeface="+mn-ea"/>
                          <a:cs typeface="+mn-cs"/>
                        </a:rPr>
                        <a:t>Canadian Tire logo and tagline</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00001.png </a:t>
                      </a:r>
                      <a:endParaRPr lang="en-US" dirty="0"/>
                    </a:p>
                  </a:txBody>
                  <a:tcPr/>
                </a:tc>
                <a:extLst>
                  <a:ext uri="{0D108BD9-81ED-4DB2-BD59-A6C34878D82A}">
                    <a16:rowId xmlns:a16="http://schemas.microsoft.com/office/drawing/2014/main" val="1893647286"/>
                  </a:ext>
                </a:extLst>
              </a:tr>
              <a:tr h="457166">
                <a:tc>
                  <a:txBody>
                    <a:bodyPr/>
                    <a:lstStyle/>
                    <a:p>
                      <a:r>
                        <a:rPr lang="en-US" sz="1800" kern="1200" dirty="0">
                          <a:solidFill>
                            <a:schemeClr val="dk1"/>
                          </a:solidFill>
                          <a:effectLst/>
                          <a:latin typeface="+mn-lt"/>
                          <a:ea typeface="+mn-ea"/>
                          <a:cs typeface="+mn-cs"/>
                        </a:rPr>
                        <a:t>Voice Over</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Drug_Script.mp3 </a:t>
                      </a:r>
                      <a:endParaRPr lang="en-US" dirty="0"/>
                    </a:p>
                  </a:txBody>
                  <a:tcPr/>
                </a:tc>
                <a:extLst>
                  <a:ext uri="{0D108BD9-81ED-4DB2-BD59-A6C34878D82A}">
                    <a16:rowId xmlns:a16="http://schemas.microsoft.com/office/drawing/2014/main" val="1455925698"/>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kern="1200" dirty="0">
                        <a:solidFill>
                          <a:schemeClr val="dk1"/>
                        </a:solidFill>
                        <a:effectLst/>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2733688411"/>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kern="1200" dirty="0">
                        <a:solidFill>
                          <a:schemeClr val="dk1"/>
                        </a:solidFill>
                        <a:effectLst/>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2820722520"/>
                  </a:ext>
                </a:extLst>
              </a:tr>
            </a:tbl>
          </a:graphicData>
        </a:graphic>
      </p:graphicFrame>
      <p:sp>
        <p:nvSpPr>
          <p:cNvPr id="11" name="TextBox 10">
            <a:extLst>
              <a:ext uri="{FF2B5EF4-FFF2-40B4-BE49-F238E27FC236}">
                <a16:creationId xmlns:a16="http://schemas.microsoft.com/office/drawing/2014/main" id="{7FB7FA15-34EA-E871-6824-3269CB9B445D}"/>
              </a:ext>
            </a:extLst>
          </p:cNvPr>
          <p:cNvSpPr txBox="1"/>
          <p:nvPr/>
        </p:nvSpPr>
        <p:spPr>
          <a:xfrm>
            <a:off x="273845" y="248412"/>
            <a:ext cx="11230296" cy="1200329"/>
          </a:xfrm>
          <a:prstGeom prst="rect">
            <a:avLst/>
          </a:prstGeom>
          <a:noFill/>
        </p:spPr>
        <p:txBody>
          <a:bodyPr wrap="square" rtlCol="0">
            <a:spAutoFit/>
          </a:bodyPr>
          <a:lstStyle/>
          <a:p>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Course Title: Commitment1 &gt; </a:t>
            </a:r>
            <a:r>
              <a:rPr lang="en-CA" b="1" dirty="0">
                <a:solidFill>
                  <a:schemeClr val="bg1"/>
                </a:solidFill>
                <a:effectLst/>
                <a:latin typeface=".SF NS"/>
              </a:rPr>
              <a:t>Drug, Alcohol, and Cannabis Use</a:t>
            </a:r>
            <a:endParaRPr lang="en-CA" dirty="0">
              <a:solidFill>
                <a:schemeClr val="bg1"/>
              </a:solidFill>
              <a:effectLst/>
              <a:latin typeface=".SF NS"/>
            </a:endParaRPr>
          </a:p>
          <a:p>
            <a:endParaRPr lang="en-CA" dirty="0">
              <a:solidFill>
                <a:schemeClr val="bg1"/>
              </a:solidFill>
              <a:effectLst/>
              <a:latin typeface=".SF NS"/>
            </a:endParaRPr>
          </a:p>
          <a:p>
            <a:endParaRPr lang="en-CA" dirty="0">
              <a:solidFill>
                <a:schemeClr val="bg1"/>
              </a:solidFill>
              <a:effectLst/>
              <a:latin typeface=".SF NS"/>
            </a:endParaRPr>
          </a:p>
          <a:p>
            <a:r>
              <a:rPr lang="en-US" b="1" kern="100" dirty="0">
                <a:solidFill>
                  <a:schemeClr val="bg1"/>
                </a:solidFill>
                <a:latin typeface="Aptos" panose="020B0004020202020204" pitchFamily="34" charset="0"/>
                <a:ea typeface="Aptos" panose="020B0004020202020204" pitchFamily="34" charset="0"/>
                <a:cs typeface="Arial" panose="020B0604020202020204" pitchFamily="34" charset="0"/>
              </a:rPr>
              <a:t> </a:t>
            </a:r>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 </a:t>
            </a:r>
            <a:endParaRPr lang="en-CA" sz="1800"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0B235591-9CBD-2016-FA37-1CDD51636C18}"/>
              </a:ext>
            </a:extLst>
          </p:cNvPr>
          <p:cNvSpPr txBox="1"/>
          <p:nvPr/>
        </p:nvSpPr>
        <p:spPr>
          <a:xfrm>
            <a:off x="2197077" y="722940"/>
            <a:ext cx="3149645" cy="369332"/>
          </a:xfrm>
          <a:prstGeom prst="rect">
            <a:avLst/>
          </a:prstGeom>
          <a:noFill/>
        </p:spPr>
        <p:txBody>
          <a:bodyPr wrap="none" rtlCol="0">
            <a:spAutoFit/>
          </a:bodyPr>
          <a:lstStyle/>
          <a:p>
            <a:r>
              <a:rPr lang="en-US" dirty="0">
                <a:solidFill>
                  <a:schemeClr val="bg1">
                    <a:lumMod val="65000"/>
                  </a:schemeClr>
                </a:solidFill>
              </a:rPr>
              <a:t>Screen layout/ On screen text </a:t>
            </a:r>
          </a:p>
        </p:txBody>
      </p:sp>
      <p:graphicFrame>
        <p:nvGraphicFramePr>
          <p:cNvPr id="14" name="Table 13">
            <a:extLst>
              <a:ext uri="{FF2B5EF4-FFF2-40B4-BE49-F238E27FC236}">
                <a16:creationId xmlns:a16="http://schemas.microsoft.com/office/drawing/2014/main" id="{AFB48A3D-D5B8-BBD2-0C8A-119180170D2D}"/>
              </a:ext>
            </a:extLst>
          </p:cNvPr>
          <p:cNvGraphicFramePr>
            <a:graphicFrameLocks noGrp="1"/>
          </p:cNvGraphicFramePr>
          <p:nvPr>
            <p:extLst>
              <p:ext uri="{D42A27DB-BD31-4B8C-83A1-F6EECF244321}">
                <p14:modId xmlns:p14="http://schemas.microsoft.com/office/powerpoint/2010/main" val="1482393151"/>
              </p:ext>
            </p:extLst>
          </p:nvPr>
        </p:nvGraphicFramePr>
        <p:xfrm>
          <a:off x="342900" y="3871803"/>
          <a:ext cx="6858000" cy="731520"/>
        </p:xfrm>
        <a:graphic>
          <a:graphicData uri="http://schemas.openxmlformats.org/drawingml/2006/table">
            <a:tbl>
              <a:tblPr firstRow="1" bandRow="1">
                <a:tableStyleId>{5C22544A-7EE6-4342-B048-85BDC9FD1C3A}</a:tableStyleId>
              </a:tblPr>
              <a:tblGrid>
                <a:gridCol w="1410744">
                  <a:extLst>
                    <a:ext uri="{9D8B030D-6E8A-4147-A177-3AD203B41FA5}">
                      <a16:colId xmlns:a16="http://schemas.microsoft.com/office/drawing/2014/main" val="4101885158"/>
                    </a:ext>
                  </a:extLst>
                </a:gridCol>
                <a:gridCol w="1277655">
                  <a:extLst>
                    <a:ext uri="{9D8B030D-6E8A-4147-A177-3AD203B41FA5}">
                      <a16:colId xmlns:a16="http://schemas.microsoft.com/office/drawing/2014/main" val="1568312238"/>
                    </a:ext>
                  </a:extLst>
                </a:gridCol>
                <a:gridCol w="1849620">
                  <a:extLst>
                    <a:ext uri="{9D8B030D-6E8A-4147-A177-3AD203B41FA5}">
                      <a16:colId xmlns:a16="http://schemas.microsoft.com/office/drawing/2014/main" val="13374560"/>
                    </a:ext>
                  </a:extLst>
                </a:gridCol>
                <a:gridCol w="2319981">
                  <a:extLst>
                    <a:ext uri="{9D8B030D-6E8A-4147-A177-3AD203B41FA5}">
                      <a16:colId xmlns:a16="http://schemas.microsoft.com/office/drawing/2014/main" val="1318454291"/>
                    </a:ext>
                  </a:extLst>
                </a:gridCol>
              </a:tblGrid>
              <a:tr h="364387">
                <a:tc gridSpan="4">
                  <a:txBody>
                    <a:bodyPr/>
                    <a:lstStyle/>
                    <a:p>
                      <a:r>
                        <a:rPr lang="en-US" dirty="0"/>
                        <a:t>Navigation buttons </a:t>
                      </a:r>
                    </a:p>
                  </a:txBody>
                  <a:tcPr/>
                </a:tc>
                <a:tc hMerge="1">
                  <a:txBody>
                    <a:bodyPr/>
                    <a:lstStyle/>
                    <a:p>
                      <a:endParaRPr lang="en-US" dirty="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55714881"/>
                  </a:ext>
                </a:extLst>
              </a:tr>
              <a:tr h="364387">
                <a:tc>
                  <a:txBody>
                    <a:bodyPr/>
                    <a:lstStyle/>
                    <a:p>
                      <a:r>
                        <a:rPr lang="en-US" dirty="0"/>
                        <a:t>Next </a:t>
                      </a:r>
                    </a:p>
                  </a:txBody>
                  <a:tcPr/>
                </a:tc>
                <a:tc>
                  <a:txBody>
                    <a:bodyPr/>
                    <a:lstStyle/>
                    <a:p>
                      <a:r>
                        <a:rPr lang="en-US" b="0" dirty="0"/>
                        <a:t>Previous</a:t>
                      </a:r>
                      <a:r>
                        <a:rPr lang="en-US" b="1" dirty="0"/>
                        <a:t> </a:t>
                      </a:r>
                    </a:p>
                  </a:txBody>
                  <a:tcPr>
                    <a:lnR w="12700" cap="flat" cmpd="sng" algn="ctr">
                      <a:solidFill>
                        <a:schemeClr val="tx1"/>
                      </a:solidFill>
                      <a:prstDash val="solid"/>
                      <a:round/>
                      <a:headEnd type="none" w="med" len="med"/>
                      <a:tailEnd type="none" w="med" len="med"/>
                    </a:lnR>
                  </a:tcPr>
                </a:tc>
                <a:tc>
                  <a:txBody>
                    <a:bodyPr/>
                    <a:lstStyle/>
                    <a:p>
                      <a:r>
                        <a:rPr lang="en-US" dirty="0"/>
                        <a:t>close</a:t>
                      </a:r>
                    </a:p>
                  </a:txBody>
                  <a:tcPr>
                    <a:lnL w="12700" cap="flat" cmpd="sng" algn="ctr">
                      <a:solidFill>
                        <a:schemeClr val="tx1"/>
                      </a:solidFill>
                      <a:prstDash val="solid"/>
                      <a:round/>
                      <a:headEnd type="none" w="med" len="med"/>
                      <a:tailEnd type="none" w="med" len="med"/>
                    </a:lnL>
                  </a:tcPr>
                </a:tc>
                <a:tc>
                  <a:txBody>
                    <a:bodyPr/>
                    <a:lstStyle/>
                    <a:p>
                      <a:r>
                        <a:rPr lang="en-US" dirty="0">
                          <a:solidFill>
                            <a:schemeClr val="tx1">
                              <a:lumMod val="65000"/>
                              <a:lumOff val="35000"/>
                            </a:schemeClr>
                          </a:solidFill>
                        </a:rPr>
                        <a:t>Advances: By user</a:t>
                      </a:r>
                    </a:p>
                  </a:txBody>
                  <a:tcPr/>
                </a:tc>
                <a:extLst>
                  <a:ext uri="{0D108BD9-81ED-4DB2-BD59-A6C34878D82A}">
                    <a16:rowId xmlns:a16="http://schemas.microsoft.com/office/drawing/2014/main" val="2446138852"/>
                  </a:ext>
                </a:extLst>
              </a:tr>
            </a:tbl>
          </a:graphicData>
        </a:graphic>
      </p:graphicFrame>
      <p:graphicFrame>
        <p:nvGraphicFramePr>
          <p:cNvPr id="16" name="Table 15">
            <a:extLst>
              <a:ext uri="{FF2B5EF4-FFF2-40B4-BE49-F238E27FC236}">
                <a16:creationId xmlns:a16="http://schemas.microsoft.com/office/drawing/2014/main" id="{E5C5B481-C8BF-EBAD-50EF-176ABAC2119E}"/>
              </a:ext>
            </a:extLst>
          </p:cNvPr>
          <p:cNvGraphicFramePr>
            <a:graphicFrameLocks noGrp="1"/>
          </p:cNvGraphicFramePr>
          <p:nvPr>
            <p:extLst>
              <p:ext uri="{D42A27DB-BD31-4B8C-83A1-F6EECF244321}">
                <p14:modId xmlns:p14="http://schemas.microsoft.com/office/powerpoint/2010/main" val="24989539"/>
              </p:ext>
            </p:extLst>
          </p:nvPr>
        </p:nvGraphicFramePr>
        <p:xfrm>
          <a:off x="342900" y="4674651"/>
          <a:ext cx="6858000" cy="1959929"/>
        </p:xfrm>
        <a:graphic>
          <a:graphicData uri="http://schemas.openxmlformats.org/drawingml/2006/table">
            <a:tbl>
              <a:tblPr firstRow="1" bandRow="1">
                <a:tableStyleId>{5C22544A-7EE6-4342-B048-85BDC9FD1C3A}</a:tableStyleId>
              </a:tblPr>
              <a:tblGrid>
                <a:gridCol w="6449786">
                  <a:extLst>
                    <a:ext uri="{9D8B030D-6E8A-4147-A177-3AD203B41FA5}">
                      <a16:colId xmlns:a16="http://schemas.microsoft.com/office/drawing/2014/main" val="161448233"/>
                    </a:ext>
                  </a:extLst>
                </a:gridCol>
                <a:gridCol w="408214">
                  <a:extLst>
                    <a:ext uri="{9D8B030D-6E8A-4147-A177-3AD203B41FA5}">
                      <a16:colId xmlns:a16="http://schemas.microsoft.com/office/drawing/2014/main" val="857131784"/>
                    </a:ext>
                  </a:extLst>
                </a:gridCol>
              </a:tblGrid>
              <a:tr h="340768">
                <a:tc>
                  <a:txBody>
                    <a:bodyPr/>
                    <a:lstStyle/>
                    <a:p>
                      <a:r>
                        <a:rPr lang="en-US" dirty="0"/>
                        <a:t>Voice Over</a:t>
                      </a:r>
                    </a:p>
                  </a:txBody>
                  <a:tcPr/>
                </a:tc>
                <a:tc>
                  <a:txBody>
                    <a:bodyPr/>
                    <a:lstStyle/>
                    <a:p>
                      <a:endParaRPr lang="en-US" dirty="0"/>
                    </a:p>
                  </a:txBody>
                  <a:tcPr/>
                </a:tc>
                <a:extLst>
                  <a:ext uri="{0D108BD9-81ED-4DB2-BD59-A6C34878D82A}">
                    <a16:rowId xmlns:a16="http://schemas.microsoft.com/office/drawing/2014/main" val="444259247"/>
                  </a:ext>
                </a:extLst>
              </a:tr>
              <a:tr h="1594169">
                <a:tc>
                  <a:txBody>
                    <a:bodyPr/>
                    <a:lstStyle/>
                    <a:p>
                      <a:r>
                        <a:rPr lang="en-CA" sz="1500" kern="1200" dirty="0">
                          <a:solidFill>
                            <a:schemeClr val="dk1"/>
                          </a:solidFill>
                          <a:effectLst/>
                          <a:latin typeface="+mn-lt"/>
                          <a:ea typeface="+mn-ea"/>
                          <a:cs typeface="+mn-cs"/>
                        </a:rPr>
                        <a:t>Canadian Tire has a zero-tolerance policy for the use of illegal substances at work. Employees are prohibited from consuming impairing substances, including drugs and alcohol, during working hours or on company premises. Alcohol may be consumed at company events only with prior approval. Always make sure to: </a:t>
                      </a:r>
                      <a:r>
                        <a:rPr lang="en-CA" sz="1500" dirty="0">
                          <a:solidFill>
                            <a:srgbClr val="0E0E0E"/>
                          </a:solidFill>
                          <a:effectLst/>
                          <a:latin typeface=".SF NS"/>
                        </a:rPr>
                        <a:t>Follow safety procedures as outlined in company policies and Report any violations immediately</a:t>
                      </a:r>
                    </a:p>
                  </a:txBody>
                  <a:tcPr/>
                </a:tc>
                <a:tc>
                  <a:txBody>
                    <a:bodyPr/>
                    <a:lstStyle/>
                    <a:p>
                      <a:endParaRPr lang="en-US" dirty="0"/>
                    </a:p>
                  </a:txBody>
                  <a:tcPr/>
                </a:tc>
                <a:extLst>
                  <a:ext uri="{0D108BD9-81ED-4DB2-BD59-A6C34878D82A}">
                    <a16:rowId xmlns:a16="http://schemas.microsoft.com/office/drawing/2014/main" val="1372340830"/>
                  </a:ext>
                </a:extLst>
              </a:tr>
            </a:tbl>
          </a:graphicData>
        </a:graphic>
      </p:graphicFrame>
      <p:sp>
        <p:nvSpPr>
          <p:cNvPr id="17" name="TextBox 16">
            <a:extLst>
              <a:ext uri="{FF2B5EF4-FFF2-40B4-BE49-F238E27FC236}">
                <a16:creationId xmlns:a16="http://schemas.microsoft.com/office/drawing/2014/main" id="{155E5F62-1C2A-D596-C72A-45392FD5EB23}"/>
              </a:ext>
            </a:extLst>
          </p:cNvPr>
          <p:cNvSpPr txBox="1"/>
          <p:nvPr/>
        </p:nvSpPr>
        <p:spPr>
          <a:xfrm>
            <a:off x="9141007" y="248412"/>
            <a:ext cx="1989438" cy="369332"/>
          </a:xfrm>
          <a:prstGeom prst="rect">
            <a:avLst/>
          </a:prstGeom>
          <a:noFill/>
        </p:spPr>
        <p:txBody>
          <a:bodyPr wrap="square" rtlCol="0">
            <a:spAutoFit/>
          </a:bodyPr>
          <a:lstStyle/>
          <a:p>
            <a:r>
              <a:rPr lang="en-US" dirty="0">
                <a:solidFill>
                  <a:schemeClr val="bg1"/>
                </a:solidFill>
              </a:rPr>
              <a:t>Screen ID: 02-004 </a:t>
            </a:r>
          </a:p>
        </p:txBody>
      </p:sp>
      <p:cxnSp>
        <p:nvCxnSpPr>
          <p:cNvPr id="19" name="Straight Connector 18">
            <a:extLst>
              <a:ext uri="{FF2B5EF4-FFF2-40B4-BE49-F238E27FC236}">
                <a16:creationId xmlns:a16="http://schemas.microsoft.com/office/drawing/2014/main" id="{CF847EB6-2531-A703-8A2B-452113876136}"/>
              </a:ext>
            </a:extLst>
          </p:cNvPr>
          <p:cNvCxnSpPr/>
          <p:nvPr/>
        </p:nvCxnSpPr>
        <p:spPr>
          <a:xfrm>
            <a:off x="8600303" y="248411"/>
            <a:ext cx="0" cy="403201"/>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2EB7FD08-4857-A391-2695-59CB68A9F288}"/>
              </a:ext>
            </a:extLst>
          </p:cNvPr>
          <p:cNvSpPr/>
          <p:nvPr/>
        </p:nvSpPr>
        <p:spPr>
          <a:xfrm>
            <a:off x="7458075" y="708708"/>
            <a:ext cx="4460081" cy="35509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t>Notes </a:t>
            </a:r>
          </a:p>
        </p:txBody>
      </p:sp>
      <p:sp>
        <p:nvSpPr>
          <p:cNvPr id="22" name="TextBox 21">
            <a:extLst>
              <a:ext uri="{FF2B5EF4-FFF2-40B4-BE49-F238E27FC236}">
                <a16:creationId xmlns:a16="http://schemas.microsoft.com/office/drawing/2014/main" id="{AE3501EC-38F5-8E07-75C0-203857589737}"/>
              </a:ext>
            </a:extLst>
          </p:cNvPr>
          <p:cNvSpPr txBox="1"/>
          <p:nvPr/>
        </p:nvSpPr>
        <p:spPr>
          <a:xfrm>
            <a:off x="7487783" y="1190010"/>
            <a:ext cx="4301138" cy="1754326"/>
          </a:xfrm>
          <a:prstGeom prst="rect">
            <a:avLst/>
          </a:prstGeom>
          <a:noFill/>
        </p:spPr>
        <p:txBody>
          <a:bodyPr wrap="square" rtlCol="0">
            <a:spAutoFit/>
          </a:bodyPr>
          <a:lstStyle/>
          <a:p>
            <a:r>
              <a:rPr lang="en-CA" b="1" dirty="0">
                <a:solidFill>
                  <a:srgbClr val="0E0E0E"/>
                </a:solidFill>
                <a:effectLst/>
                <a:latin typeface=".SF NS"/>
              </a:rPr>
              <a:t>Interaction Type: </a:t>
            </a:r>
            <a:r>
              <a:rPr lang="en-CA" dirty="0">
                <a:solidFill>
                  <a:srgbClr val="0E0E0E"/>
                </a:solidFill>
                <a:effectLst/>
                <a:latin typeface=".SF NS"/>
              </a:rPr>
              <a:t>Text/ image </a:t>
            </a:r>
          </a:p>
          <a:p>
            <a:endParaRPr lang="en-CA" dirty="0">
              <a:solidFill>
                <a:srgbClr val="0E0E0E"/>
              </a:solidFill>
              <a:effectLst/>
              <a:latin typeface=".SF NS"/>
            </a:endParaRPr>
          </a:p>
          <a:p>
            <a:r>
              <a:rPr lang="en-CA" b="1" dirty="0">
                <a:solidFill>
                  <a:srgbClr val="0E0E0E"/>
                </a:solidFill>
                <a:effectLst/>
                <a:latin typeface=".SF NS"/>
              </a:rPr>
              <a:t>Screen Functionality: </a:t>
            </a:r>
            <a:r>
              <a:rPr lang="en-CA" dirty="0">
                <a:solidFill>
                  <a:srgbClr val="0E0E0E"/>
                </a:solidFill>
                <a:effectLst/>
                <a:latin typeface=".SF NS"/>
              </a:rPr>
              <a:t>written guidelines on maintaining a safe workplace</a:t>
            </a:r>
          </a:p>
          <a:p>
            <a:endParaRPr lang="en-CA" dirty="0">
              <a:solidFill>
                <a:srgbClr val="0E0E0E"/>
              </a:solidFill>
              <a:effectLst/>
              <a:latin typeface=".SF NS"/>
            </a:endParaRPr>
          </a:p>
          <a:p>
            <a:endParaRPr lang="en-CA" dirty="0">
              <a:solidFill>
                <a:srgbClr val="0E0E0E"/>
              </a:solidFill>
              <a:effectLst/>
              <a:latin typeface=".SF NS"/>
            </a:endParaRPr>
          </a:p>
        </p:txBody>
      </p:sp>
      <p:sp>
        <p:nvSpPr>
          <p:cNvPr id="24" name="TextBox 23">
            <a:extLst>
              <a:ext uri="{FF2B5EF4-FFF2-40B4-BE49-F238E27FC236}">
                <a16:creationId xmlns:a16="http://schemas.microsoft.com/office/drawing/2014/main" id="{EB686089-898A-1E27-211A-B69911EB561E}"/>
              </a:ext>
            </a:extLst>
          </p:cNvPr>
          <p:cNvSpPr txBox="1"/>
          <p:nvPr/>
        </p:nvSpPr>
        <p:spPr>
          <a:xfrm>
            <a:off x="653143" y="1163600"/>
            <a:ext cx="6064898" cy="2031325"/>
          </a:xfrm>
          <a:prstGeom prst="rect">
            <a:avLst/>
          </a:prstGeom>
          <a:noFill/>
        </p:spPr>
        <p:txBody>
          <a:bodyPr wrap="square" rtlCol="0">
            <a:spAutoFit/>
          </a:bodyPr>
          <a:lstStyle/>
          <a:p>
            <a:r>
              <a:rPr lang="en-US" b="1" dirty="0"/>
              <a:t>Title: </a:t>
            </a:r>
            <a:r>
              <a:rPr lang="en-CA" dirty="0">
                <a:solidFill>
                  <a:srgbClr val="0E0E0E"/>
                </a:solidFill>
                <a:effectLst/>
                <a:latin typeface=".SF NS"/>
              </a:rPr>
              <a:t>Workplace Health and Safety</a:t>
            </a:r>
          </a:p>
          <a:p>
            <a:endParaRPr lang="en-CA" dirty="0">
              <a:solidFill>
                <a:srgbClr val="0E0E0E"/>
              </a:solidFill>
              <a:latin typeface=".SF NS"/>
            </a:endParaRPr>
          </a:p>
          <a:p>
            <a:r>
              <a:rPr lang="en-US" sz="1800" b="1" dirty="0">
                <a:effectLst/>
                <a:latin typeface="Aptos" panose="020B0004020202020204" pitchFamily="34" charset="0"/>
                <a:ea typeface="Aptos" panose="020B0004020202020204" pitchFamily="34" charset="0"/>
                <a:cs typeface="Arial" panose="020B0604020202020204" pitchFamily="34" charset="0"/>
              </a:rPr>
              <a:t>Text</a:t>
            </a:r>
            <a:r>
              <a:rPr lang="en-US" sz="1800" dirty="0">
                <a:effectLst/>
                <a:latin typeface="Aptos" panose="020B0004020202020204" pitchFamily="34" charset="0"/>
                <a:ea typeface="Aptos" panose="020B0004020202020204" pitchFamily="34" charset="0"/>
                <a:cs typeface="Arial" panose="020B0604020202020204" pitchFamily="34" charset="0"/>
              </a:rPr>
              <a:t>:</a:t>
            </a:r>
          </a:p>
          <a:p>
            <a:r>
              <a:rPr lang="en-CA" dirty="0">
                <a:solidFill>
                  <a:srgbClr val="0E0E0E"/>
                </a:solidFill>
                <a:effectLst/>
                <a:latin typeface=".SF NS"/>
              </a:rPr>
              <a:t>• Follow safety procedures as outlined in company policies</a:t>
            </a:r>
          </a:p>
          <a:p>
            <a:r>
              <a:rPr lang="en-CA" dirty="0">
                <a:solidFill>
                  <a:srgbClr val="0E0E0E"/>
                </a:solidFill>
                <a:effectLst/>
                <a:latin typeface=".SF NS"/>
              </a:rPr>
              <a:t>• Report any violations immediately</a:t>
            </a:r>
          </a:p>
          <a:p>
            <a:endParaRPr lang="en-CA" dirty="0">
              <a:solidFill>
                <a:srgbClr val="0E0E0E"/>
              </a:solidFill>
              <a:effectLst/>
              <a:latin typeface=".SF NS"/>
            </a:endParaRPr>
          </a:p>
          <a:p>
            <a:endParaRPr lang="en-US" dirty="0"/>
          </a:p>
        </p:txBody>
      </p:sp>
    </p:spTree>
    <p:extLst>
      <p:ext uri="{BB962C8B-B14F-4D97-AF65-F5344CB8AC3E}">
        <p14:creationId xmlns:p14="http://schemas.microsoft.com/office/powerpoint/2010/main" val="18932157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AE9E7D-BD00-9057-105F-4655378943B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3741BE3-00E0-35AA-4B1B-9F82BE375C33}"/>
              </a:ext>
            </a:extLst>
          </p:cNvPr>
          <p:cNvSpPr/>
          <p:nvPr/>
        </p:nvSpPr>
        <p:spPr>
          <a:xfrm>
            <a:off x="273844" y="248412"/>
            <a:ext cx="11644312" cy="4032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F250D12A-E9A4-ADF6-F370-E088AD13C0F6}"/>
              </a:ext>
            </a:extLst>
          </p:cNvPr>
          <p:cNvSpPr/>
          <p:nvPr/>
        </p:nvSpPr>
        <p:spPr>
          <a:xfrm>
            <a:off x="342900" y="694476"/>
            <a:ext cx="6858000" cy="3105999"/>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239E7545-695B-9F02-31C3-2FC2196E8220}"/>
              </a:ext>
            </a:extLst>
          </p:cNvPr>
          <p:cNvSpPr/>
          <p:nvPr/>
        </p:nvSpPr>
        <p:spPr>
          <a:xfrm>
            <a:off x="7458075" y="694476"/>
            <a:ext cx="4460081" cy="231605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8" name="Table 7">
            <a:extLst>
              <a:ext uri="{FF2B5EF4-FFF2-40B4-BE49-F238E27FC236}">
                <a16:creationId xmlns:a16="http://schemas.microsoft.com/office/drawing/2014/main" id="{3A7EA5CB-F1FD-F38A-C88C-A2D8D6DECC8D}"/>
              </a:ext>
            </a:extLst>
          </p:cNvPr>
          <p:cNvGraphicFramePr>
            <a:graphicFrameLocks noGrp="1"/>
          </p:cNvGraphicFramePr>
          <p:nvPr>
            <p:extLst>
              <p:ext uri="{D42A27DB-BD31-4B8C-83A1-F6EECF244321}">
                <p14:modId xmlns:p14="http://schemas.microsoft.com/office/powerpoint/2010/main" val="1285778296"/>
              </p:ext>
            </p:extLst>
          </p:nvPr>
        </p:nvGraphicFramePr>
        <p:xfrm>
          <a:off x="7447658" y="3079533"/>
          <a:ext cx="4391026" cy="3009984"/>
        </p:xfrm>
        <a:graphic>
          <a:graphicData uri="http://schemas.openxmlformats.org/drawingml/2006/table">
            <a:tbl>
              <a:tblPr firstRow="1" bandRow="1">
                <a:tableStyleId>{5C22544A-7EE6-4342-B048-85BDC9FD1C3A}</a:tableStyleId>
              </a:tblPr>
              <a:tblGrid>
                <a:gridCol w="2195513">
                  <a:extLst>
                    <a:ext uri="{9D8B030D-6E8A-4147-A177-3AD203B41FA5}">
                      <a16:colId xmlns:a16="http://schemas.microsoft.com/office/drawing/2014/main" val="639812973"/>
                    </a:ext>
                  </a:extLst>
                </a:gridCol>
                <a:gridCol w="2195513">
                  <a:extLst>
                    <a:ext uri="{9D8B030D-6E8A-4147-A177-3AD203B41FA5}">
                      <a16:colId xmlns:a16="http://schemas.microsoft.com/office/drawing/2014/main" val="2463367939"/>
                    </a:ext>
                  </a:extLst>
                </a:gridCol>
              </a:tblGrid>
              <a:tr h="457166">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Media and interactivity</a:t>
                      </a:r>
                    </a:p>
                  </a:txBody>
                  <a:tcPr/>
                </a:tc>
                <a:tc hMerge="1">
                  <a:txBody>
                    <a:bodyPr/>
                    <a:lstStyle/>
                    <a:p>
                      <a:endParaRPr lang="en-US" dirty="0"/>
                    </a:p>
                  </a:txBody>
                  <a:tcPr/>
                </a:tc>
                <a:extLst>
                  <a:ext uri="{0D108BD9-81ED-4DB2-BD59-A6C34878D82A}">
                    <a16:rowId xmlns:a16="http://schemas.microsoft.com/office/drawing/2014/main" val="1755190821"/>
                  </a:ext>
                </a:extLst>
              </a:tr>
              <a:tr h="578733">
                <a:tc>
                  <a:txBody>
                    <a:bodyPr/>
                    <a:lstStyle/>
                    <a:p>
                      <a:r>
                        <a:rPr lang="en-US" sz="1800" kern="1200" dirty="0">
                          <a:solidFill>
                            <a:schemeClr val="dk1"/>
                          </a:solidFill>
                          <a:effectLst/>
                          <a:latin typeface="+mn-lt"/>
                          <a:ea typeface="+mn-ea"/>
                          <a:cs typeface="+mn-cs"/>
                        </a:rPr>
                        <a:t>Canadian Tire logo and tagline</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00001.png </a:t>
                      </a:r>
                      <a:endParaRPr lang="en-US" dirty="0"/>
                    </a:p>
                  </a:txBody>
                  <a:tcPr/>
                </a:tc>
                <a:extLst>
                  <a:ext uri="{0D108BD9-81ED-4DB2-BD59-A6C34878D82A}">
                    <a16:rowId xmlns:a16="http://schemas.microsoft.com/office/drawing/2014/main" val="1893647286"/>
                  </a:ext>
                </a:extLst>
              </a:tr>
              <a:tr h="457166">
                <a:tc>
                  <a:txBody>
                    <a:bodyPr/>
                    <a:lstStyle/>
                    <a:p>
                      <a:r>
                        <a:rPr lang="en-US" sz="1800" kern="1200" dirty="0">
                          <a:solidFill>
                            <a:schemeClr val="dk1"/>
                          </a:solidFill>
                          <a:effectLst/>
                          <a:latin typeface="+mn-lt"/>
                          <a:ea typeface="+mn-ea"/>
                          <a:cs typeface="+mn-cs"/>
                        </a:rPr>
                        <a:t>Voice Over</a:t>
                      </a:r>
                      <a:r>
                        <a:rPr lang="en-CA" dirty="0">
                          <a:effectLst/>
                        </a:rPr>
                        <a:t> </a:t>
                      </a:r>
                      <a:endParaRPr lang="en-US" dirty="0"/>
                    </a:p>
                  </a:txBody>
                  <a:tcPr/>
                </a:tc>
                <a:tc>
                  <a:txBody>
                    <a:bodyPr/>
                    <a:lstStyle/>
                    <a:p>
                      <a:r>
                        <a:rPr lang="en-US" sz="1800" kern="1200" dirty="0">
                          <a:solidFill>
                            <a:schemeClr val="dk1"/>
                          </a:solidFill>
                          <a:effectLst/>
                          <a:latin typeface="+mn-lt"/>
                          <a:ea typeface="+mn-ea"/>
                          <a:cs typeface="+mn-cs"/>
                        </a:rPr>
                        <a:t>costumer_Script.mp3 </a:t>
                      </a:r>
                      <a:endParaRPr lang="en-US" dirty="0"/>
                    </a:p>
                  </a:txBody>
                  <a:tcPr/>
                </a:tc>
                <a:extLst>
                  <a:ext uri="{0D108BD9-81ED-4DB2-BD59-A6C34878D82A}">
                    <a16:rowId xmlns:a16="http://schemas.microsoft.com/office/drawing/2014/main" val="1455925698"/>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kern="1200" dirty="0">
                        <a:solidFill>
                          <a:schemeClr val="dk1"/>
                        </a:solidFill>
                        <a:effectLst/>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2733688411"/>
                  </a:ext>
                </a:extLst>
              </a:tr>
              <a:tr h="636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kern="1200" dirty="0">
                        <a:solidFill>
                          <a:schemeClr val="dk1"/>
                        </a:solidFill>
                        <a:effectLst/>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2820722520"/>
                  </a:ext>
                </a:extLst>
              </a:tr>
            </a:tbl>
          </a:graphicData>
        </a:graphic>
      </p:graphicFrame>
      <p:sp>
        <p:nvSpPr>
          <p:cNvPr id="11" name="TextBox 10">
            <a:extLst>
              <a:ext uri="{FF2B5EF4-FFF2-40B4-BE49-F238E27FC236}">
                <a16:creationId xmlns:a16="http://schemas.microsoft.com/office/drawing/2014/main" id="{D63FBECD-43E2-3ABA-0C2D-69E7B4E7D1B6}"/>
              </a:ext>
            </a:extLst>
          </p:cNvPr>
          <p:cNvSpPr txBox="1"/>
          <p:nvPr/>
        </p:nvSpPr>
        <p:spPr>
          <a:xfrm>
            <a:off x="273845" y="248412"/>
            <a:ext cx="11230296" cy="1477328"/>
          </a:xfrm>
          <a:prstGeom prst="rect">
            <a:avLst/>
          </a:prstGeom>
          <a:noFill/>
        </p:spPr>
        <p:txBody>
          <a:bodyPr wrap="square" rtlCol="0">
            <a:spAutoFit/>
          </a:bodyPr>
          <a:lstStyle/>
          <a:p>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Course Title: Commitment1 &gt; Treating Customers Right</a:t>
            </a:r>
          </a:p>
          <a:p>
            <a:endParaRPr lang="en-CA" dirty="0">
              <a:solidFill>
                <a:schemeClr val="bg1"/>
              </a:solidFill>
              <a:effectLst/>
              <a:latin typeface=".SF NS"/>
            </a:endParaRPr>
          </a:p>
          <a:p>
            <a:endParaRPr lang="en-CA" dirty="0">
              <a:solidFill>
                <a:schemeClr val="bg1"/>
              </a:solidFill>
              <a:effectLst/>
              <a:latin typeface=".SF NS"/>
            </a:endParaRPr>
          </a:p>
          <a:p>
            <a:endParaRPr lang="en-CA" dirty="0">
              <a:solidFill>
                <a:schemeClr val="bg1"/>
              </a:solidFill>
              <a:effectLst/>
              <a:latin typeface=".SF NS"/>
            </a:endParaRPr>
          </a:p>
          <a:p>
            <a:r>
              <a:rPr lang="en-US" b="1" kern="100" dirty="0">
                <a:solidFill>
                  <a:schemeClr val="bg1"/>
                </a:solidFill>
                <a:latin typeface="Aptos" panose="020B0004020202020204" pitchFamily="34" charset="0"/>
                <a:ea typeface="Aptos" panose="020B0004020202020204" pitchFamily="34" charset="0"/>
                <a:cs typeface="Arial" panose="020B0604020202020204" pitchFamily="34" charset="0"/>
              </a:rPr>
              <a:t> </a:t>
            </a:r>
            <a:r>
              <a:rPr lang="en-US"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 </a:t>
            </a:r>
            <a:endParaRPr lang="en-CA" sz="1800"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56554C64-69B6-BCA6-84B8-E9F8C26B4B37}"/>
              </a:ext>
            </a:extLst>
          </p:cNvPr>
          <p:cNvSpPr txBox="1"/>
          <p:nvPr/>
        </p:nvSpPr>
        <p:spPr>
          <a:xfrm>
            <a:off x="2197077" y="722940"/>
            <a:ext cx="3149645" cy="369332"/>
          </a:xfrm>
          <a:prstGeom prst="rect">
            <a:avLst/>
          </a:prstGeom>
          <a:noFill/>
        </p:spPr>
        <p:txBody>
          <a:bodyPr wrap="none" rtlCol="0">
            <a:spAutoFit/>
          </a:bodyPr>
          <a:lstStyle/>
          <a:p>
            <a:r>
              <a:rPr lang="en-US" dirty="0">
                <a:solidFill>
                  <a:schemeClr val="bg1">
                    <a:lumMod val="65000"/>
                  </a:schemeClr>
                </a:solidFill>
              </a:rPr>
              <a:t>Screen layout/ On screen text </a:t>
            </a:r>
          </a:p>
        </p:txBody>
      </p:sp>
      <p:graphicFrame>
        <p:nvGraphicFramePr>
          <p:cNvPr id="14" name="Table 13">
            <a:extLst>
              <a:ext uri="{FF2B5EF4-FFF2-40B4-BE49-F238E27FC236}">
                <a16:creationId xmlns:a16="http://schemas.microsoft.com/office/drawing/2014/main" id="{7B56CAFF-59F4-D373-D355-154B2F95C620}"/>
              </a:ext>
            </a:extLst>
          </p:cNvPr>
          <p:cNvGraphicFramePr>
            <a:graphicFrameLocks noGrp="1"/>
          </p:cNvGraphicFramePr>
          <p:nvPr/>
        </p:nvGraphicFramePr>
        <p:xfrm>
          <a:off x="342900" y="3871803"/>
          <a:ext cx="6858000" cy="731520"/>
        </p:xfrm>
        <a:graphic>
          <a:graphicData uri="http://schemas.openxmlformats.org/drawingml/2006/table">
            <a:tbl>
              <a:tblPr firstRow="1" bandRow="1">
                <a:tableStyleId>{5C22544A-7EE6-4342-B048-85BDC9FD1C3A}</a:tableStyleId>
              </a:tblPr>
              <a:tblGrid>
                <a:gridCol w="1410744">
                  <a:extLst>
                    <a:ext uri="{9D8B030D-6E8A-4147-A177-3AD203B41FA5}">
                      <a16:colId xmlns:a16="http://schemas.microsoft.com/office/drawing/2014/main" val="4101885158"/>
                    </a:ext>
                  </a:extLst>
                </a:gridCol>
                <a:gridCol w="1277655">
                  <a:extLst>
                    <a:ext uri="{9D8B030D-6E8A-4147-A177-3AD203B41FA5}">
                      <a16:colId xmlns:a16="http://schemas.microsoft.com/office/drawing/2014/main" val="1568312238"/>
                    </a:ext>
                  </a:extLst>
                </a:gridCol>
                <a:gridCol w="1849620">
                  <a:extLst>
                    <a:ext uri="{9D8B030D-6E8A-4147-A177-3AD203B41FA5}">
                      <a16:colId xmlns:a16="http://schemas.microsoft.com/office/drawing/2014/main" val="13374560"/>
                    </a:ext>
                  </a:extLst>
                </a:gridCol>
                <a:gridCol w="2319981">
                  <a:extLst>
                    <a:ext uri="{9D8B030D-6E8A-4147-A177-3AD203B41FA5}">
                      <a16:colId xmlns:a16="http://schemas.microsoft.com/office/drawing/2014/main" val="1318454291"/>
                    </a:ext>
                  </a:extLst>
                </a:gridCol>
              </a:tblGrid>
              <a:tr h="364387">
                <a:tc gridSpan="4">
                  <a:txBody>
                    <a:bodyPr/>
                    <a:lstStyle/>
                    <a:p>
                      <a:r>
                        <a:rPr lang="en-US" dirty="0"/>
                        <a:t>Navigation buttons </a:t>
                      </a:r>
                    </a:p>
                  </a:txBody>
                  <a:tcPr/>
                </a:tc>
                <a:tc hMerge="1">
                  <a:txBody>
                    <a:bodyPr/>
                    <a:lstStyle/>
                    <a:p>
                      <a:endParaRPr lang="en-US" dirty="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55714881"/>
                  </a:ext>
                </a:extLst>
              </a:tr>
              <a:tr h="364387">
                <a:tc>
                  <a:txBody>
                    <a:bodyPr/>
                    <a:lstStyle/>
                    <a:p>
                      <a:r>
                        <a:rPr lang="en-US" dirty="0"/>
                        <a:t>Next </a:t>
                      </a:r>
                    </a:p>
                  </a:txBody>
                  <a:tcPr/>
                </a:tc>
                <a:tc>
                  <a:txBody>
                    <a:bodyPr/>
                    <a:lstStyle/>
                    <a:p>
                      <a:r>
                        <a:rPr lang="en-US" b="0" dirty="0"/>
                        <a:t>Previous</a:t>
                      </a:r>
                      <a:r>
                        <a:rPr lang="en-US" b="1" dirty="0"/>
                        <a:t> </a:t>
                      </a:r>
                    </a:p>
                  </a:txBody>
                  <a:tcPr>
                    <a:lnR w="12700" cap="flat" cmpd="sng" algn="ctr">
                      <a:solidFill>
                        <a:schemeClr val="tx1"/>
                      </a:solidFill>
                      <a:prstDash val="solid"/>
                      <a:round/>
                      <a:headEnd type="none" w="med" len="med"/>
                      <a:tailEnd type="none" w="med" len="med"/>
                    </a:lnR>
                  </a:tcPr>
                </a:tc>
                <a:tc>
                  <a:txBody>
                    <a:bodyPr/>
                    <a:lstStyle/>
                    <a:p>
                      <a:r>
                        <a:rPr lang="en-US" dirty="0"/>
                        <a:t>close</a:t>
                      </a:r>
                    </a:p>
                  </a:txBody>
                  <a:tcPr>
                    <a:lnL w="12700" cap="flat" cmpd="sng" algn="ctr">
                      <a:solidFill>
                        <a:schemeClr val="tx1"/>
                      </a:solidFill>
                      <a:prstDash val="solid"/>
                      <a:round/>
                      <a:headEnd type="none" w="med" len="med"/>
                      <a:tailEnd type="none" w="med" len="med"/>
                    </a:lnL>
                  </a:tcPr>
                </a:tc>
                <a:tc>
                  <a:txBody>
                    <a:bodyPr/>
                    <a:lstStyle/>
                    <a:p>
                      <a:r>
                        <a:rPr lang="en-US" dirty="0">
                          <a:solidFill>
                            <a:schemeClr val="tx1">
                              <a:lumMod val="65000"/>
                              <a:lumOff val="35000"/>
                            </a:schemeClr>
                          </a:solidFill>
                        </a:rPr>
                        <a:t>Advances: By user</a:t>
                      </a:r>
                    </a:p>
                  </a:txBody>
                  <a:tcPr/>
                </a:tc>
                <a:extLst>
                  <a:ext uri="{0D108BD9-81ED-4DB2-BD59-A6C34878D82A}">
                    <a16:rowId xmlns:a16="http://schemas.microsoft.com/office/drawing/2014/main" val="2446138852"/>
                  </a:ext>
                </a:extLst>
              </a:tr>
            </a:tbl>
          </a:graphicData>
        </a:graphic>
      </p:graphicFrame>
      <p:graphicFrame>
        <p:nvGraphicFramePr>
          <p:cNvPr id="16" name="Table 15">
            <a:extLst>
              <a:ext uri="{FF2B5EF4-FFF2-40B4-BE49-F238E27FC236}">
                <a16:creationId xmlns:a16="http://schemas.microsoft.com/office/drawing/2014/main" id="{3A0EDC69-CD30-53DC-22CF-654387EFBE35}"/>
              </a:ext>
            </a:extLst>
          </p:cNvPr>
          <p:cNvGraphicFramePr>
            <a:graphicFrameLocks noGrp="1"/>
          </p:cNvGraphicFramePr>
          <p:nvPr>
            <p:extLst>
              <p:ext uri="{D42A27DB-BD31-4B8C-83A1-F6EECF244321}">
                <p14:modId xmlns:p14="http://schemas.microsoft.com/office/powerpoint/2010/main" val="780413844"/>
              </p:ext>
            </p:extLst>
          </p:nvPr>
        </p:nvGraphicFramePr>
        <p:xfrm>
          <a:off x="342900" y="4674651"/>
          <a:ext cx="6858000" cy="2103120"/>
        </p:xfrm>
        <a:graphic>
          <a:graphicData uri="http://schemas.openxmlformats.org/drawingml/2006/table">
            <a:tbl>
              <a:tblPr firstRow="1" bandRow="1">
                <a:tableStyleId>{5C22544A-7EE6-4342-B048-85BDC9FD1C3A}</a:tableStyleId>
              </a:tblPr>
              <a:tblGrid>
                <a:gridCol w="6449786">
                  <a:extLst>
                    <a:ext uri="{9D8B030D-6E8A-4147-A177-3AD203B41FA5}">
                      <a16:colId xmlns:a16="http://schemas.microsoft.com/office/drawing/2014/main" val="161448233"/>
                    </a:ext>
                  </a:extLst>
                </a:gridCol>
                <a:gridCol w="408214">
                  <a:extLst>
                    <a:ext uri="{9D8B030D-6E8A-4147-A177-3AD203B41FA5}">
                      <a16:colId xmlns:a16="http://schemas.microsoft.com/office/drawing/2014/main" val="857131784"/>
                    </a:ext>
                  </a:extLst>
                </a:gridCol>
              </a:tblGrid>
              <a:tr h="340768">
                <a:tc>
                  <a:txBody>
                    <a:bodyPr/>
                    <a:lstStyle/>
                    <a:p>
                      <a:r>
                        <a:rPr lang="en-US" dirty="0"/>
                        <a:t>Voice Over</a:t>
                      </a:r>
                    </a:p>
                  </a:txBody>
                  <a:tcPr/>
                </a:tc>
                <a:tc>
                  <a:txBody>
                    <a:bodyPr/>
                    <a:lstStyle/>
                    <a:p>
                      <a:endParaRPr lang="en-US" dirty="0"/>
                    </a:p>
                  </a:txBody>
                  <a:tcPr/>
                </a:tc>
                <a:extLst>
                  <a:ext uri="{0D108BD9-81ED-4DB2-BD59-A6C34878D82A}">
                    <a16:rowId xmlns:a16="http://schemas.microsoft.com/office/drawing/2014/main" val="444259247"/>
                  </a:ext>
                </a:extLst>
              </a:tr>
              <a:tr h="15941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Our customers are at the heart of what we do. Providing excellent customer service is essential, and we are committed to investigating and resolving customer complaints promptly. Every interaction should reflect Canadian Tire’s dedication to customer satisfaction.</a:t>
                      </a:r>
                    </a:p>
                    <a:p>
                      <a:endParaRPr lang="en-CA" sz="1800" kern="1200" dirty="0">
                        <a:solidFill>
                          <a:schemeClr val="dk1"/>
                        </a:solidFill>
                        <a:effectLst/>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1372340830"/>
                  </a:ext>
                </a:extLst>
              </a:tr>
            </a:tbl>
          </a:graphicData>
        </a:graphic>
      </p:graphicFrame>
      <p:sp>
        <p:nvSpPr>
          <p:cNvPr id="17" name="TextBox 16">
            <a:extLst>
              <a:ext uri="{FF2B5EF4-FFF2-40B4-BE49-F238E27FC236}">
                <a16:creationId xmlns:a16="http://schemas.microsoft.com/office/drawing/2014/main" id="{38F76693-7FC1-1906-4C91-88A013389AA9}"/>
              </a:ext>
            </a:extLst>
          </p:cNvPr>
          <p:cNvSpPr txBox="1"/>
          <p:nvPr/>
        </p:nvSpPr>
        <p:spPr>
          <a:xfrm>
            <a:off x="9141007" y="248412"/>
            <a:ext cx="1989438" cy="369332"/>
          </a:xfrm>
          <a:prstGeom prst="rect">
            <a:avLst/>
          </a:prstGeom>
          <a:noFill/>
        </p:spPr>
        <p:txBody>
          <a:bodyPr wrap="square" rtlCol="0">
            <a:spAutoFit/>
          </a:bodyPr>
          <a:lstStyle/>
          <a:p>
            <a:r>
              <a:rPr lang="en-US" dirty="0">
                <a:solidFill>
                  <a:schemeClr val="bg1"/>
                </a:solidFill>
              </a:rPr>
              <a:t>Screen ID: 02-005 </a:t>
            </a:r>
          </a:p>
        </p:txBody>
      </p:sp>
      <p:cxnSp>
        <p:nvCxnSpPr>
          <p:cNvPr id="19" name="Straight Connector 18">
            <a:extLst>
              <a:ext uri="{FF2B5EF4-FFF2-40B4-BE49-F238E27FC236}">
                <a16:creationId xmlns:a16="http://schemas.microsoft.com/office/drawing/2014/main" id="{CF8A6E55-6674-47E1-3EDA-767756187CA9}"/>
              </a:ext>
            </a:extLst>
          </p:cNvPr>
          <p:cNvCxnSpPr/>
          <p:nvPr/>
        </p:nvCxnSpPr>
        <p:spPr>
          <a:xfrm>
            <a:off x="8600303" y="248411"/>
            <a:ext cx="0" cy="403201"/>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66827C12-4B14-A604-C9AB-6FBD8C5775ED}"/>
              </a:ext>
            </a:extLst>
          </p:cNvPr>
          <p:cNvSpPr/>
          <p:nvPr/>
        </p:nvSpPr>
        <p:spPr>
          <a:xfrm>
            <a:off x="7458075" y="708708"/>
            <a:ext cx="4460081" cy="35509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t>Notes </a:t>
            </a:r>
          </a:p>
        </p:txBody>
      </p:sp>
      <p:sp>
        <p:nvSpPr>
          <p:cNvPr id="22" name="TextBox 21">
            <a:extLst>
              <a:ext uri="{FF2B5EF4-FFF2-40B4-BE49-F238E27FC236}">
                <a16:creationId xmlns:a16="http://schemas.microsoft.com/office/drawing/2014/main" id="{6AA82D49-92AB-E790-EE64-D1A5A601C846}"/>
              </a:ext>
            </a:extLst>
          </p:cNvPr>
          <p:cNvSpPr txBox="1"/>
          <p:nvPr/>
        </p:nvSpPr>
        <p:spPr>
          <a:xfrm>
            <a:off x="7487783" y="1190010"/>
            <a:ext cx="4301138" cy="1477328"/>
          </a:xfrm>
          <a:prstGeom prst="rect">
            <a:avLst/>
          </a:prstGeom>
          <a:noFill/>
        </p:spPr>
        <p:txBody>
          <a:bodyPr wrap="square" rtlCol="0">
            <a:spAutoFit/>
          </a:bodyPr>
          <a:lstStyle/>
          <a:p>
            <a:r>
              <a:rPr lang="en-CA" b="1" dirty="0">
                <a:solidFill>
                  <a:srgbClr val="0E0E0E"/>
                </a:solidFill>
                <a:effectLst/>
                <a:latin typeface=".SF NS"/>
              </a:rPr>
              <a:t>Interaction Type: </a:t>
            </a:r>
            <a:r>
              <a:rPr lang="en-CA" dirty="0">
                <a:solidFill>
                  <a:srgbClr val="0E0E0E"/>
                </a:solidFill>
                <a:effectLst/>
                <a:latin typeface=".SF NS"/>
              </a:rPr>
              <a:t>Text/ image </a:t>
            </a:r>
          </a:p>
          <a:p>
            <a:endParaRPr lang="en-CA" dirty="0">
              <a:solidFill>
                <a:srgbClr val="0E0E0E"/>
              </a:solidFill>
              <a:effectLst/>
              <a:latin typeface=".SF NS"/>
            </a:endParaRPr>
          </a:p>
          <a:p>
            <a:r>
              <a:rPr lang="en-CA" b="1" dirty="0">
                <a:solidFill>
                  <a:srgbClr val="0E0E0E"/>
                </a:solidFill>
                <a:effectLst/>
                <a:latin typeface=".SF NS"/>
              </a:rPr>
              <a:t>Screen Functionality: </a:t>
            </a:r>
            <a:r>
              <a:rPr lang="en-CA" dirty="0">
                <a:solidFill>
                  <a:srgbClr val="0E0E0E"/>
                </a:solidFill>
                <a:latin typeface=".SF NS"/>
              </a:rPr>
              <a:t>written e</a:t>
            </a:r>
            <a:r>
              <a:rPr lang="en-CA" dirty="0">
                <a:solidFill>
                  <a:srgbClr val="0E0E0E"/>
                </a:solidFill>
                <a:effectLst/>
                <a:latin typeface=".SF NS"/>
              </a:rPr>
              <a:t>xplanation of CTC’s customer-centric approach.</a:t>
            </a:r>
          </a:p>
          <a:p>
            <a:endParaRPr lang="en-CA" dirty="0">
              <a:solidFill>
                <a:srgbClr val="0E0E0E"/>
              </a:solidFill>
              <a:effectLst/>
              <a:latin typeface=".SF NS"/>
            </a:endParaRPr>
          </a:p>
        </p:txBody>
      </p:sp>
      <p:sp>
        <p:nvSpPr>
          <p:cNvPr id="24" name="TextBox 23">
            <a:extLst>
              <a:ext uri="{FF2B5EF4-FFF2-40B4-BE49-F238E27FC236}">
                <a16:creationId xmlns:a16="http://schemas.microsoft.com/office/drawing/2014/main" id="{79D634AE-0021-68EC-5732-267569B221DB}"/>
              </a:ext>
            </a:extLst>
          </p:cNvPr>
          <p:cNvSpPr txBox="1"/>
          <p:nvPr/>
        </p:nvSpPr>
        <p:spPr>
          <a:xfrm>
            <a:off x="653143" y="1163600"/>
            <a:ext cx="6064898" cy="2031325"/>
          </a:xfrm>
          <a:prstGeom prst="rect">
            <a:avLst/>
          </a:prstGeom>
          <a:noFill/>
        </p:spPr>
        <p:txBody>
          <a:bodyPr wrap="square" rtlCol="0">
            <a:spAutoFit/>
          </a:bodyPr>
          <a:lstStyle/>
          <a:p>
            <a:r>
              <a:rPr lang="en-US" b="1" dirty="0"/>
              <a:t>Title: </a:t>
            </a:r>
            <a:r>
              <a:rPr lang="en-CA" dirty="0">
                <a:solidFill>
                  <a:srgbClr val="0E0E0E"/>
                </a:solidFill>
                <a:effectLst/>
                <a:latin typeface=".SF NS"/>
              </a:rPr>
              <a:t>Treating Customers Right</a:t>
            </a:r>
          </a:p>
          <a:p>
            <a:endParaRPr lang="en-CA" dirty="0">
              <a:solidFill>
                <a:srgbClr val="0E0E0E"/>
              </a:solidFill>
              <a:latin typeface=".SF NS"/>
            </a:endParaRPr>
          </a:p>
          <a:p>
            <a:r>
              <a:rPr lang="en-US" sz="1800" b="1" dirty="0">
                <a:effectLst/>
                <a:latin typeface="Aptos" panose="020B0004020202020204" pitchFamily="34" charset="0"/>
                <a:ea typeface="Aptos" panose="020B0004020202020204" pitchFamily="34" charset="0"/>
                <a:cs typeface="Arial" panose="020B0604020202020204" pitchFamily="34" charset="0"/>
              </a:rPr>
              <a:t>Text</a:t>
            </a:r>
            <a:r>
              <a:rPr lang="en-US" sz="1800" dirty="0">
                <a:effectLst/>
                <a:latin typeface="Aptos" panose="020B0004020202020204" pitchFamily="34" charset="0"/>
                <a:ea typeface="Aptos" panose="020B0004020202020204" pitchFamily="34" charset="0"/>
                <a:cs typeface="Arial" panose="020B0604020202020204" pitchFamily="34" charset="0"/>
              </a:rPr>
              <a:t>:</a:t>
            </a:r>
          </a:p>
          <a:p>
            <a:r>
              <a:rPr lang="en-CA" dirty="0">
                <a:solidFill>
                  <a:srgbClr val="0E0E0E"/>
                </a:solidFill>
                <a:effectLst/>
                <a:latin typeface=".SF NS"/>
              </a:rPr>
              <a:t>• </a:t>
            </a:r>
            <a:r>
              <a:rPr lang="en-CA" sz="1800" kern="1200" dirty="0">
                <a:solidFill>
                  <a:schemeClr val="dk1"/>
                </a:solidFill>
                <a:effectLst/>
                <a:latin typeface="+mn-lt"/>
                <a:ea typeface="+mn-ea"/>
                <a:cs typeface="+mn-cs"/>
              </a:rPr>
              <a:t>Providing excellent customer service is essential</a:t>
            </a:r>
          </a:p>
          <a:p>
            <a:r>
              <a:rPr lang="en-CA" dirty="0">
                <a:solidFill>
                  <a:srgbClr val="0E0E0E"/>
                </a:solidFill>
                <a:effectLst/>
                <a:latin typeface=".SF NS"/>
              </a:rPr>
              <a:t>• </a:t>
            </a:r>
            <a:r>
              <a:rPr lang="en-CA" sz="1800" kern="1200" dirty="0">
                <a:solidFill>
                  <a:schemeClr val="dk1"/>
                </a:solidFill>
                <a:effectLst/>
                <a:latin typeface="+mn-lt"/>
                <a:ea typeface="+mn-ea"/>
                <a:cs typeface="+mn-cs"/>
              </a:rPr>
              <a:t>we are committed to investigating and resolving customer complaints promptly</a:t>
            </a:r>
            <a:endParaRPr lang="en-CA" dirty="0">
              <a:solidFill>
                <a:srgbClr val="0E0E0E"/>
              </a:solidFill>
              <a:effectLst/>
              <a:latin typeface=".SF NS"/>
            </a:endParaRPr>
          </a:p>
          <a:p>
            <a:endParaRPr lang="en-US" dirty="0"/>
          </a:p>
        </p:txBody>
      </p:sp>
    </p:spTree>
    <p:extLst>
      <p:ext uri="{BB962C8B-B14F-4D97-AF65-F5344CB8AC3E}">
        <p14:creationId xmlns:p14="http://schemas.microsoft.com/office/powerpoint/2010/main" val="1174927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474</TotalTime>
  <Words>4861</Words>
  <Application>Microsoft Macintosh PowerPoint</Application>
  <PresentationFormat>Widescreen</PresentationFormat>
  <Paragraphs>839</Paragraphs>
  <Slides>28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.SF NS</vt:lpstr>
      <vt:lpstr>Aptos</vt:lpstr>
      <vt:lpstr>Aptos Display</vt:lpstr>
      <vt:lpstr>Arial</vt:lpstr>
      <vt:lpstr>Times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Roya Keramati</dc:creator>
  <cp:lastModifiedBy>Roya Keramati</cp:lastModifiedBy>
  <cp:revision>5</cp:revision>
  <dcterms:created xsi:type="dcterms:W3CDTF">2024-10-20T17:32:49Z</dcterms:created>
  <dcterms:modified xsi:type="dcterms:W3CDTF">2025-03-01T22:36:09Z</dcterms:modified>
</cp:coreProperties>
</file>